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33"/>
  </p:notesMasterIdLst>
  <p:handoutMasterIdLst>
    <p:handoutMasterId r:id="rId34"/>
  </p:handoutMasterIdLst>
  <p:sldIdLst>
    <p:sldId id="258" r:id="rId3"/>
    <p:sldId id="297" r:id="rId4"/>
    <p:sldId id="298" r:id="rId5"/>
    <p:sldId id="263" r:id="rId6"/>
    <p:sldId id="264" r:id="rId7"/>
    <p:sldId id="265" r:id="rId8"/>
    <p:sldId id="266" r:id="rId9"/>
    <p:sldId id="301" r:id="rId10"/>
    <p:sldId id="302" r:id="rId11"/>
    <p:sldId id="316" r:id="rId12"/>
    <p:sldId id="315" r:id="rId13"/>
    <p:sldId id="303" r:id="rId14"/>
    <p:sldId id="307" r:id="rId15"/>
    <p:sldId id="304" r:id="rId16"/>
    <p:sldId id="305" r:id="rId17"/>
    <p:sldId id="306" r:id="rId18"/>
    <p:sldId id="309" r:id="rId19"/>
    <p:sldId id="312" r:id="rId20"/>
    <p:sldId id="311" r:id="rId21"/>
    <p:sldId id="317" r:id="rId22"/>
    <p:sldId id="313" r:id="rId23"/>
    <p:sldId id="318" r:id="rId24"/>
    <p:sldId id="319" r:id="rId25"/>
    <p:sldId id="320" r:id="rId26"/>
    <p:sldId id="321" r:id="rId27"/>
    <p:sldId id="322" r:id="rId28"/>
    <p:sldId id="323" r:id="rId29"/>
    <p:sldId id="324" r:id="rId30"/>
    <p:sldId id="325" r:id="rId31"/>
    <p:sldId id="32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showGuides="1">
      <p:cViewPr varScale="1">
        <p:scale>
          <a:sx n="102" d="100"/>
          <a:sy n="102" d="100"/>
        </p:scale>
        <p:origin x="822" y="102"/>
      </p:cViewPr>
      <p:guideLst>
        <p:guide orient="horz" pos="2160"/>
        <p:guide pos="3840"/>
      </p:guideLst>
    </p:cSldViewPr>
  </p:slideViewPr>
  <p:notesTextViewPr>
    <p:cViewPr>
      <p:scale>
        <a:sx n="3" d="2"/>
        <a:sy n="3" d="2"/>
      </p:scale>
      <p:origin x="0" y="0"/>
    </p:cViewPr>
  </p:notesTextViewPr>
  <p:notesViewPr>
    <p:cSldViewPr snapToGrid="0" showGuides="1">
      <p:cViewPr varScale="1">
        <p:scale>
          <a:sx n="79" d="100"/>
          <a:sy n="79" d="100"/>
        </p:scale>
        <p:origin x="2496"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06F081-8781-4431-8FD4-2CF608CD7C47}" type="datetimeFigureOut">
              <a:rPr lang="en-US" smtClean="0"/>
              <a:t>31-Jan-22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6E42EF-B2A2-4428-A098-E6934E2840B8}" type="slidenum">
              <a:rPr lang="en-US" smtClean="0"/>
              <a:t>‹#›</a:t>
            </a:fld>
            <a:endParaRPr lang="en-US"/>
          </a:p>
        </p:txBody>
      </p:sp>
    </p:spTree>
    <p:extLst>
      <p:ext uri="{BB962C8B-B14F-4D97-AF65-F5344CB8AC3E}">
        <p14:creationId xmlns:p14="http://schemas.microsoft.com/office/powerpoint/2010/main" val="1226619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6CA47C-B7FD-4BE9-B0E6-81BA758D95F2}" type="datetimeFigureOut">
              <a:rPr lang="en-US" smtClean="0"/>
              <a:t>31-Jan-22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716F0-385D-4F6E-BE54-A09D410D24C2}" type="slidenum">
              <a:rPr lang="en-US" smtClean="0"/>
              <a:t>‹#›</a:t>
            </a:fld>
            <a:endParaRPr lang="en-US"/>
          </a:p>
        </p:txBody>
      </p:sp>
    </p:spTree>
    <p:extLst>
      <p:ext uri="{BB962C8B-B14F-4D97-AF65-F5344CB8AC3E}">
        <p14:creationId xmlns:p14="http://schemas.microsoft.com/office/powerpoint/2010/main" val="683426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3716F0-385D-4F6E-BE54-A09D410D24C2}" type="slidenum">
              <a:rPr lang="en-US" smtClean="0"/>
              <a:t>1</a:t>
            </a:fld>
            <a:endParaRPr lang="en-US"/>
          </a:p>
        </p:txBody>
      </p:sp>
    </p:spTree>
    <p:extLst>
      <p:ext uri="{BB962C8B-B14F-4D97-AF65-F5344CB8AC3E}">
        <p14:creationId xmlns:p14="http://schemas.microsoft.com/office/powerpoint/2010/main" val="456846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4343400"/>
            <a:ext cx="10363200" cy="1975104"/>
          </a:xfrm>
        </p:spPr>
        <p:txBody>
          <a:bodyPr/>
          <a:lstStyle>
            <a:lvl1pPr marR="9144" algn="l">
              <a:defRPr sz="4000" b="1" cap="all" spc="0" baseline="0">
                <a:solidFill>
                  <a:schemeClr val="tx2"/>
                </a:solidFill>
                <a:effectLst>
                  <a:reflection blurRad="12700" stA="34000" endA="740" endPos="53000" dir="5400000" sy="-100000" algn="bl" rotWithShape="0"/>
                </a:effectLst>
              </a:defRPr>
            </a:lvl1pPr>
            <a:extLst/>
          </a:lstStyle>
          <a:p>
            <a:r>
              <a:rPr kumimoji="0" lang="en-US"/>
              <a:t>Click to edit Master title style</a:t>
            </a:r>
            <a:endParaRPr kumimoji="0" lang="en-US" dirty="0"/>
          </a:p>
        </p:txBody>
      </p:sp>
      <p:sp>
        <p:nvSpPr>
          <p:cNvPr id="9" name="Subtitle 8"/>
          <p:cNvSpPr>
            <a:spLocks noGrp="1"/>
          </p:cNvSpPr>
          <p:nvPr>
            <p:ph type="subTitle" idx="1"/>
          </p:nvPr>
        </p:nvSpPr>
        <p:spPr>
          <a:xfrm>
            <a:off x="1219200" y="2834640"/>
            <a:ext cx="10363200" cy="1508760"/>
          </a:xfrm>
        </p:spPr>
        <p:txBody>
          <a:bodyPr lIns="100584" tIns="45720" anchor="b"/>
          <a:lstStyle>
            <a:lvl1pPr marL="0" indent="0" algn="l">
              <a:spcBef>
                <a:spcPts val="0"/>
              </a:spcBef>
              <a:buNone/>
              <a:defRPr sz="2000">
                <a:solidFill>
                  <a:schemeClr val="accent3"/>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7" name="Footer Placeholder 16"/>
          <p:cNvSpPr>
            <a:spLocks noGrp="1"/>
          </p:cNvSpPr>
          <p:nvPr>
            <p:ph type="ftr" sz="quarter" idx="11"/>
          </p:nvPr>
        </p:nvSpPr>
        <p:spPr/>
        <p:txBody>
          <a:bodyPr/>
          <a:lstStyle/>
          <a:p>
            <a:r>
              <a:rPr lang="en-US" dirty="0"/>
              <a:t>Add a footer</a:t>
            </a:r>
          </a:p>
        </p:txBody>
      </p:sp>
      <p:sp>
        <p:nvSpPr>
          <p:cNvPr id="28" name="Date Placeholder 27"/>
          <p:cNvSpPr>
            <a:spLocks noGrp="1"/>
          </p:cNvSpPr>
          <p:nvPr>
            <p:ph type="dt" sz="half" idx="10"/>
          </p:nvPr>
        </p:nvSpPr>
        <p:spPr/>
        <p:txBody>
          <a:bodyPr/>
          <a:lstStyle/>
          <a:p>
            <a:fld id="{33024136-D290-48F3-A182-4C46BEB5146B}" type="datetime1">
              <a:rPr lang="en-US" smtClean="0"/>
              <a:t>31-Jan-22</a:t>
            </a:fld>
            <a:endParaRPr lang="en-US" dirty="0"/>
          </a:p>
        </p:txBody>
      </p:sp>
      <p:sp>
        <p:nvSpPr>
          <p:cNvPr id="29" name="Slide Number Placeholder 2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66747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CC7D44C-38B1-4D0F-9006-D5774F331095}" type="datetime1">
              <a:rPr lang="en-US" smtClean="0"/>
              <a:t>31-Jan-22</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17344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6416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812800" y="274640"/>
            <a:ext cx="78232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F98D518A-FD4F-4358-B95B-9DB5A17160FB}" type="datetime1">
              <a:rPr lang="en-US" smtClean="0"/>
              <a:t>31-Jan-22</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70556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31-Jan-22</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686946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31-Jan-22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295114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31-Jan-22</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869332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31-Jan-22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627344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31-Jan-22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054914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31-Jan-22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09391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31-Jan-22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1965337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31-Jan-22</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014303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extLst/>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E2A9F4F-03AD-4497-A65D-076601BD41D2}" type="datetime1">
              <a:rPr lang="en-US" smtClean="0"/>
              <a:t>31-Jan-22</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87778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31-Jan-22</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848028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31-Jan-22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684692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31-Jan-22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69229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en-US"/>
              <a:t>Click to edit Master title style</a:t>
            </a:r>
          </a:p>
        </p:txBody>
      </p:sp>
      <p:sp>
        <p:nvSpPr>
          <p:cNvPr id="3" name="Text Placeholder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BF3AC-A781-43AA-8BD5-B12F49168B94}" type="datetime1">
              <a:rPr lang="en-US" smtClean="0"/>
              <a:t>31-Jan-22</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796061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p>
            <a:r>
              <a:rPr kumimoji="0" lang="en-US"/>
              <a:t>Click to edit Master title style</a:t>
            </a:r>
          </a:p>
        </p:txBody>
      </p:sp>
      <p:sp>
        <p:nvSpPr>
          <p:cNvPr id="3" name="Content Placeholder 2"/>
          <p:cNvSpPr>
            <a:spLocks noGrp="1"/>
          </p:cNvSpPr>
          <p:nvPr>
            <p:ph sz="half" idx="1"/>
          </p:nvPr>
        </p:nvSpPr>
        <p:spPr>
          <a:xfrm>
            <a:off x="619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207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C5256A41-C91B-43FF-9881-F5DA9878418F}" type="datetime1">
              <a:rPr lang="en-US" smtClean="0"/>
              <a:t>31-Jan-22</a:t>
            </a:fld>
            <a:endParaRPr lang="en-US"/>
          </a:p>
        </p:txBody>
      </p:sp>
      <p:sp>
        <p:nvSpPr>
          <p:cNvPr id="7" name="Slide Number Placeholder 6"/>
          <p:cNvSpPr>
            <a:spLocks noGrp="1"/>
          </p:cNvSpPr>
          <p:nvPr>
            <p:ph type="sldNum" sz="quarter" idx="12"/>
          </p:nvPr>
        </p:nvSpPr>
        <p:spPr/>
        <p:txBody>
          <a:bodyPr/>
          <a:lstStyle>
            <a:lvl1pPr>
              <a:defRPr sz="1100"/>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244950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3099" y="512064"/>
            <a:ext cx="103632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0">
                <a:solidFill>
                  <a:schemeClr val="accent3"/>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193368" y="1809750"/>
            <a:ext cx="5389033" cy="639762"/>
          </a:xfrm>
        </p:spPr>
        <p:txBody>
          <a:bodyPr anchor="ctr"/>
          <a:lstStyle>
            <a:lvl1pPr marL="73152" indent="0">
              <a:buNone/>
              <a:defRPr sz="2400" b="0">
                <a:solidFill>
                  <a:schemeClr val="accent3"/>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FFD7AA76-41EE-4C13-950E-E611B8B8FC52}" type="datetime1">
              <a:rPr lang="en-US" smtClean="0"/>
              <a:t>31-Jan-22</a:t>
            </a:fld>
            <a:endParaRPr lang="en-US"/>
          </a:p>
        </p:txBody>
      </p:sp>
      <p:sp>
        <p:nvSpPr>
          <p:cNvPr id="9" name="Slide Number Placeholder 8"/>
          <p:cNvSpPr>
            <a:spLocks noGrp="1"/>
          </p:cNvSpPr>
          <p:nvPr>
            <p:ph type="sldNum" sz="quarter" idx="12"/>
          </p:nvPr>
        </p:nvSpPr>
        <p:spPr/>
        <p:txBody>
          <a:bodyPr/>
          <a:lstStyle>
            <a:lvl1pPr>
              <a:defRPr sz="1100"/>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413346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kumimoji="0"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89407A26-E7BC-4498-97E4-87AF12377CA9}" type="datetime1">
              <a:rPr lang="en-US" smtClean="0"/>
              <a:t>31-Jan-22</a:t>
            </a:fld>
            <a:endParaRPr lang="en-US"/>
          </a:p>
        </p:txBody>
      </p:sp>
      <p:sp>
        <p:nvSpPr>
          <p:cNvPr id="5" name="Slide Number Placeholder 4"/>
          <p:cNvSpPr>
            <a:spLocks noGrp="1"/>
          </p:cNvSpPr>
          <p:nvPr>
            <p:ph type="sldNum" sz="quarter" idx="12"/>
          </p:nvPr>
        </p:nvSpPr>
        <p:spPr/>
        <p:txBody>
          <a:bodyPr/>
          <a:lstStyle>
            <a:lvl1pPr>
              <a:defRPr sz="1100"/>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342071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3EA4171-1117-4486-993C-35A7470D8847}" type="datetime1">
              <a:rPr lang="en-US" smtClean="0"/>
              <a:t>31-Jan-22</a:t>
            </a:fld>
            <a:endParaRPr lang="en-US"/>
          </a:p>
        </p:txBody>
      </p:sp>
      <p:sp>
        <p:nvSpPr>
          <p:cNvPr id="4" name="Slide Number Placeholder 3"/>
          <p:cNvSpPr>
            <a:spLocks noGrp="1"/>
          </p:cNvSpPr>
          <p:nvPr>
            <p:ph type="sldNum" sz="quarter" idx="12"/>
          </p:nvPr>
        </p:nvSpPr>
        <p:spPr/>
        <p:txBody>
          <a:bodyPr/>
          <a:lstStyle>
            <a:lvl1pPr>
              <a:defRPr sz="1100"/>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399359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472A4CB8-1563-4663-81DB-74EB416C19BE}" type="datetime1">
              <a:rPr lang="en-US" smtClean="0"/>
              <a:t>31-Jan-22</a:t>
            </a:fld>
            <a:endParaRPr lang="en-US"/>
          </a:p>
        </p:txBody>
      </p:sp>
      <p:sp>
        <p:nvSpPr>
          <p:cNvPr id="7" name="Slide Number Placeholder 6"/>
          <p:cNvSpPr>
            <a:spLocks noGrp="1"/>
          </p:cNvSpPr>
          <p:nvPr>
            <p:ph type="sldNum" sz="quarter" idx="12"/>
          </p:nvPr>
        </p:nvSpPr>
        <p:spPr/>
        <p:txBody>
          <a:bodyPr/>
          <a:lstStyle>
            <a:lvl1pPr>
              <a:defRPr sz="1100"/>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121128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cxnSp>
        <p:nvCxnSpPr>
          <p:cNvPr id="9" name="Straight Connector 8"/>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bwMode="grayWhite">
          <a:xfrm>
            <a:off x="1219200" y="441252"/>
            <a:ext cx="9144000" cy="701749"/>
          </a:xfrm>
        </p:spPr>
        <p:txBody>
          <a:bodyPr anchor="b"/>
          <a:lstStyle>
            <a:lvl1pPr algn="l">
              <a:buNone/>
              <a:defRPr sz="2100" b="0"/>
            </a:lvl1pPr>
            <a:extLst/>
          </a:lstStyle>
          <a:p>
            <a:r>
              <a:rPr kumimoji="0"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490709" y="1893781"/>
            <a:ext cx="1170432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6" name="Footer Placeholder 5"/>
          <p:cNvSpPr>
            <a:spLocks noGrp="1"/>
          </p:cNvSpPr>
          <p:nvPr>
            <p:ph type="ftr" sz="quarter" idx="11"/>
          </p:nvPr>
        </p:nvSpPr>
        <p:spPr>
          <a:xfrm>
            <a:off x="1219200" y="55499"/>
            <a:ext cx="7416800" cy="365125"/>
          </a:xfrm>
        </p:spPr>
        <p:txBody>
          <a:bodyPr/>
          <a:lstStyle/>
          <a:p>
            <a:r>
              <a:rPr lang="en-US" dirty="0"/>
              <a:t>Add a footer</a:t>
            </a:r>
          </a:p>
        </p:txBody>
      </p:sp>
      <p:sp>
        <p:nvSpPr>
          <p:cNvPr id="5" name="Date Placeholder 4"/>
          <p:cNvSpPr>
            <a:spLocks noGrp="1"/>
          </p:cNvSpPr>
          <p:nvPr>
            <p:ph type="dt" sz="half" idx="10"/>
          </p:nvPr>
        </p:nvSpPr>
        <p:spPr>
          <a:xfrm>
            <a:off x="8636000" y="55499"/>
            <a:ext cx="2844800" cy="365125"/>
          </a:xfrm>
        </p:spPr>
        <p:txBody>
          <a:bodyPr/>
          <a:lstStyle/>
          <a:p>
            <a:fld id="{0C6724CE-2468-448B-87C1-A92EDD78369B}" type="datetime1">
              <a:rPr lang="en-US" smtClean="0"/>
              <a:t>31-Jan-22</a:t>
            </a:fld>
            <a:endParaRPr lang="en-US"/>
          </a:p>
        </p:txBody>
      </p:sp>
      <p:sp>
        <p:nvSpPr>
          <p:cNvPr id="7" name="Slide Number Placeholder 6"/>
          <p:cNvSpPr>
            <a:spLocks noGrp="1"/>
          </p:cNvSpPr>
          <p:nvPr>
            <p:ph type="sldNum" sz="quarter" idx="12"/>
          </p:nvPr>
        </p:nvSpPr>
        <p:spPr>
          <a:xfrm>
            <a:off x="11480800" y="55499"/>
            <a:ext cx="609600" cy="365125"/>
          </a:xfrm>
        </p:spPr>
        <p:txBody>
          <a:bodyPr/>
          <a:lstStyle>
            <a:lvl1pPr>
              <a:defRPr sz="1100"/>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1843924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1219200" y="512064"/>
            <a:ext cx="103632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1219200" y="1783560"/>
            <a:ext cx="103632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3" name="Footer Placeholder 2"/>
          <p:cNvSpPr>
            <a:spLocks noGrp="1"/>
          </p:cNvSpPr>
          <p:nvPr>
            <p:ph type="ftr" sz="quarter" idx="3"/>
          </p:nvPr>
        </p:nvSpPr>
        <p:spPr>
          <a:xfrm>
            <a:off x="1219200" y="6416676"/>
            <a:ext cx="7416800" cy="365125"/>
          </a:xfrm>
          <a:prstGeom prst="rect">
            <a:avLst/>
          </a:prstGeom>
        </p:spPr>
        <p:txBody>
          <a:bodyPr vert="horz" anchor="b"/>
          <a:lstStyle>
            <a:lvl1pPr algn="r" eaLnBrk="1" latinLnBrk="0" hangingPunct="1">
              <a:defRPr kumimoji="0" sz="1100">
                <a:solidFill>
                  <a:schemeClr val="tx2"/>
                </a:solidFill>
              </a:defRPr>
            </a:lvl1pPr>
            <a:extLst/>
          </a:lstStyle>
          <a:p>
            <a:r>
              <a:rPr lang="en-US" dirty="0"/>
              <a:t>Add a footer</a:t>
            </a:r>
          </a:p>
        </p:txBody>
      </p:sp>
      <p:sp>
        <p:nvSpPr>
          <p:cNvPr id="14" name="Date Placeholder 13"/>
          <p:cNvSpPr>
            <a:spLocks noGrp="1"/>
          </p:cNvSpPr>
          <p:nvPr>
            <p:ph type="dt" sz="half" idx="2"/>
          </p:nvPr>
        </p:nvSpPr>
        <p:spPr>
          <a:xfrm>
            <a:off x="8636000" y="6416676"/>
            <a:ext cx="2844800" cy="365125"/>
          </a:xfrm>
          <a:prstGeom prst="rect">
            <a:avLst/>
          </a:prstGeom>
        </p:spPr>
        <p:txBody>
          <a:bodyPr vert="horz" anchor="b"/>
          <a:lstStyle>
            <a:lvl1pPr algn="l" eaLnBrk="1" latinLnBrk="0" hangingPunct="1">
              <a:defRPr kumimoji="0" sz="1100">
                <a:solidFill>
                  <a:schemeClr val="tx2"/>
                </a:solidFill>
              </a:defRPr>
            </a:lvl1pPr>
            <a:extLst/>
          </a:lstStyle>
          <a:p>
            <a:fld id="{4CD11720-76E7-46E6-B0AA-057287C42052}" type="datetime1">
              <a:rPr lang="en-US" smtClean="0"/>
              <a:t>31-Jan-22</a:t>
            </a:fld>
            <a:endParaRPr lang="en-US" dirty="0"/>
          </a:p>
        </p:txBody>
      </p:sp>
      <p:sp>
        <p:nvSpPr>
          <p:cNvPr id="23" name="Slide Number Placeholder 22"/>
          <p:cNvSpPr>
            <a:spLocks noGrp="1"/>
          </p:cNvSpPr>
          <p:nvPr>
            <p:ph type="sldNum" sz="quarter" idx="4"/>
          </p:nvPr>
        </p:nvSpPr>
        <p:spPr>
          <a:xfrm>
            <a:off x="11480800" y="6416676"/>
            <a:ext cx="609600" cy="365125"/>
          </a:xfrm>
          <a:prstGeom prst="rect">
            <a:avLst/>
          </a:prstGeom>
        </p:spPr>
        <p:txBody>
          <a:bodyPr vert="horz" anchor="b"/>
          <a:lstStyle>
            <a:lvl1pPr algn="l" eaLnBrk="1" latinLnBrk="0" hangingPunct="1">
              <a:defRPr kumimoji="0" sz="1100">
                <a:solidFill>
                  <a:schemeClr val="tx2"/>
                </a:solidFill>
              </a:defRPr>
            </a:lvl1pPr>
            <a:extLst/>
          </a:lstStyle>
          <a:p>
            <a:fld id="{401CF334-2D5C-4859-84A6-CA7E6E43FAEB}" type="slidenum">
              <a:rPr lang="en-US" smtClean="0"/>
              <a:pPr/>
              <a:t>‹#›</a:t>
            </a:fld>
            <a:endParaRPr lang="en-US" dirty="0"/>
          </a:p>
        </p:txBody>
      </p:sp>
    </p:spTree>
    <p:extLst>
      <p:ext uri="{BB962C8B-B14F-4D97-AF65-F5344CB8AC3E}">
        <p14:creationId xmlns:p14="http://schemas.microsoft.com/office/powerpoint/2010/main" val="1338065458"/>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4000" kern="1200" spc="-100" baseline="0">
          <a:solidFill>
            <a:schemeClr val="tx2"/>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31-Jan-22</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68682373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cap="none" dirty="0"/>
              <a:t>The Gog-Magog War – Ezekiel 39</a:t>
            </a:r>
          </a:p>
        </p:txBody>
      </p:sp>
      <p:sp>
        <p:nvSpPr>
          <p:cNvPr id="3" name="Subtitle 2"/>
          <p:cNvSpPr>
            <a:spLocks noGrp="1"/>
          </p:cNvSpPr>
          <p:nvPr>
            <p:ph type="subTitle" idx="1"/>
          </p:nvPr>
        </p:nvSpPr>
        <p:spPr/>
        <p:txBody>
          <a:bodyPr/>
          <a:lstStyle/>
          <a:p>
            <a:r>
              <a:rPr lang="en-US" dirty="0"/>
              <a:t>The End-Time Battle for Israel</a:t>
            </a:r>
          </a:p>
        </p:txBody>
      </p:sp>
    </p:spTree>
    <p:extLst>
      <p:ext uri="{BB962C8B-B14F-4D97-AF65-F5344CB8AC3E}">
        <p14:creationId xmlns:p14="http://schemas.microsoft.com/office/powerpoint/2010/main" val="176694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B9DE-A6A1-493E-8F5B-D4CE9DD433E6}"/>
              </a:ext>
            </a:extLst>
          </p:cNvPr>
          <p:cNvSpPr>
            <a:spLocks noGrp="1"/>
          </p:cNvSpPr>
          <p:nvPr>
            <p:ph type="title"/>
          </p:nvPr>
        </p:nvSpPr>
        <p:spPr/>
        <p:txBody>
          <a:bodyPr/>
          <a:lstStyle/>
          <a:p>
            <a:r>
              <a:rPr lang="en-US" b="1" dirty="0"/>
              <a:t>The Gog-Magog War</a:t>
            </a:r>
          </a:p>
        </p:txBody>
      </p:sp>
      <p:sp>
        <p:nvSpPr>
          <p:cNvPr id="3" name="Content Placeholder 2">
            <a:extLst>
              <a:ext uri="{FF2B5EF4-FFF2-40B4-BE49-F238E27FC236}">
                <a16:creationId xmlns:a16="http://schemas.microsoft.com/office/drawing/2014/main" id="{7A6DFA4A-1D19-4274-A408-B0F5E8F815AB}"/>
              </a:ext>
            </a:extLst>
          </p:cNvPr>
          <p:cNvSpPr>
            <a:spLocks noGrp="1"/>
          </p:cNvSpPr>
          <p:nvPr>
            <p:ph idx="1"/>
          </p:nvPr>
        </p:nvSpPr>
        <p:spPr>
          <a:xfrm>
            <a:off x="754144" y="1659118"/>
            <a:ext cx="10708850" cy="4556288"/>
          </a:xfrm>
        </p:spPr>
        <p:txBody>
          <a:bodyPr>
            <a:normAutofit lnSpcReduction="10000"/>
          </a:bodyPr>
          <a:lstStyle/>
          <a:p>
            <a:r>
              <a:rPr lang="en-US" sz="3200" b="1" dirty="0"/>
              <a:t>Gog</a:t>
            </a:r>
          </a:p>
          <a:p>
            <a:pPr lvl="1"/>
            <a:r>
              <a:rPr lang="en-US" sz="3000" dirty="0"/>
              <a:t>Hebrew </a:t>
            </a:r>
            <a:r>
              <a:rPr lang="he-IL" sz="2400" b="1" i="0" u="none" strike="noStrike" spc="20" dirty="0">
                <a:latin typeface="Ezra SIL" panose="02000400000000000000" pitchFamily="2" charset="-79"/>
                <a:cs typeface="Ezra SIL" panose="02000400000000000000" pitchFamily="2" charset="-79"/>
              </a:rPr>
              <a:t>גּוג</a:t>
            </a:r>
            <a:r>
              <a:rPr lang="en-US" sz="2400" b="1" i="0" u="none" strike="noStrike" baseline="0" dirty="0">
                <a:latin typeface="Ezra SIL" panose="02000400000000000000" pitchFamily="2" charset="-79"/>
                <a:cs typeface="Ezra SIL" panose="02000400000000000000" pitchFamily="2" charset="-79"/>
              </a:rPr>
              <a:t> </a:t>
            </a:r>
            <a:r>
              <a:rPr lang="en-US" sz="2400" i="0" u="none" strike="noStrike" baseline="0" dirty="0">
                <a:cs typeface="Ezra SIL" panose="02000400000000000000" pitchFamily="2" charset="-79"/>
              </a:rPr>
              <a:t>(Strong’s #1463) “mountain”</a:t>
            </a:r>
          </a:p>
          <a:p>
            <a:pPr lvl="2"/>
            <a:r>
              <a:rPr lang="en-US" sz="2300" i="0" u="none" strike="noStrike" baseline="0" dirty="0">
                <a:cs typeface="Ezra SIL" panose="02000400000000000000" pitchFamily="2" charset="-79"/>
              </a:rPr>
              <a:t>Now the sons of Reuben the firstborn of Israel, (for he was the firstborn; but, </a:t>
            </a:r>
            <a:r>
              <a:rPr lang="en-US" sz="2300" i="0" u="sng" strike="noStrike" baseline="0" dirty="0">
                <a:cs typeface="Ezra SIL" panose="02000400000000000000" pitchFamily="2" charset="-79"/>
              </a:rPr>
              <a:t>forasmuch as he defiled his father's bed, his birthright was given unto the sons of Joseph the son of Israel:</a:t>
            </a:r>
            <a:r>
              <a:rPr lang="en-US" sz="2300" i="0" u="none" strike="noStrike" baseline="0" dirty="0">
                <a:cs typeface="Ezra SIL" panose="02000400000000000000" pitchFamily="2" charset="-79"/>
              </a:rPr>
              <a:t> and the genealogy is not to be reckoned after their birthright. </a:t>
            </a:r>
          </a:p>
          <a:p>
            <a:pPr lvl="2"/>
            <a:r>
              <a:rPr lang="en-US" sz="2300" i="0" u="none" strike="noStrike" baseline="0" dirty="0">
                <a:cs typeface="Ezra SIL" panose="02000400000000000000" pitchFamily="2" charset="-79"/>
              </a:rPr>
              <a:t>For Judah prevailed above his brethren, and of him came the chief ruler; but the birthright was Joseph's:) (I Chronicles 5:1-2)</a:t>
            </a:r>
          </a:p>
          <a:p>
            <a:pPr lvl="3"/>
            <a:r>
              <a:rPr lang="en-US" sz="2000" i="0" u="none" strike="noStrike" baseline="0" dirty="0">
                <a:cs typeface="Ezra SIL" panose="02000400000000000000" pitchFamily="2" charset="-79"/>
              </a:rPr>
              <a:t>And it came to pass, when Israel dwelt in that land, that Reuben went and lay with Bilhah his father's concubine: and Israel heard it… (Genesis 35:22a)</a:t>
            </a:r>
          </a:p>
          <a:p>
            <a:pPr lvl="3"/>
            <a:r>
              <a:rPr lang="en-US" sz="2000" dirty="0">
                <a:cs typeface="Ezra SIL" panose="02000400000000000000" pitchFamily="2" charset="-79"/>
              </a:rPr>
              <a:t>Could there be some resentment in the House of Reuben over losing their birthright and leadership to the Houses of Joseph and Judah? </a:t>
            </a:r>
            <a:endParaRPr lang="en-US" sz="2000" i="0" u="none" strike="noStrike" baseline="0" dirty="0">
              <a:cs typeface="Ezra SIL" panose="02000400000000000000" pitchFamily="2" charset="-79"/>
            </a:endParaRPr>
          </a:p>
        </p:txBody>
      </p:sp>
    </p:spTree>
    <p:extLst>
      <p:ext uri="{BB962C8B-B14F-4D97-AF65-F5344CB8AC3E}">
        <p14:creationId xmlns:p14="http://schemas.microsoft.com/office/powerpoint/2010/main" val="243391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B9DE-A6A1-493E-8F5B-D4CE9DD433E6}"/>
              </a:ext>
            </a:extLst>
          </p:cNvPr>
          <p:cNvSpPr>
            <a:spLocks noGrp="1"/>
          </p:cNvSpPr>
          <p:nvPr>
            <p:ph type="title"/>
          </p:nvPr>
        </p:nvSpPr>
        <p:spPr/>
        <p:txBody>
          <a:bodyPr/>
          <a:lstStyle/>
          <a:p>
            <a:r>
              <a:rPr lang="en-US" b="1" dirty="0"/>
              <a:t>The Gog-Magog War</a:t>
            </a:r>
          </a:p>
        </p:txBody>
      </p:sp>
      <p:sp>
        <p:nvSpPr>
          <p:cNvPr id="3" name="Content Placeholder 2">
            <a:extLst>
              <a:ext uri="{FF2B5EF4-FFF2-40B4-BE49-F238E27FC236}">
                <a16:creationId xmlns:a16="http://schemas.microsoft.com/office/drawing/2014/main" id="{7A6DFA4A-1D19-4274-A408-B0F5E8F815AB}"/>
              </a:ext>
            </a:extLst>
          </p:cNvPr>
          <p:cNvSpPr>
            <a:spLocks noGrp="1"/>
          </p:cNvSpPr>
          <p:nvPr>
            <p:ph idx="1"/>
          </p:nvPr>
        </p:nvSpPr>
        <p:spPr>
          <a:xfrm>
            <a:off x="1066800" y="1659118"/>
            <a:ext cx="10396194" cy="4293626"/>
          </a:xfrm>
        </p:spPr>
        <p:txBody>
          <a:bodyPr>
            <a:normAutofit/>
          </a:bodyPr>
          <a:lstStyle/>
          <a:p>
            <a:r>
              <a:rPr lang="en-US" sz="3200" b="1" dirty="0" err="1"/>
              <a:t>Meshech</a:t>
            </a:r>
            <a:endParaRPr lang="en-US" sz="3200" b="1" dirty="0"/>
          </a:p>
          <a:p>
            <a:pPr lvl="1"/>
            <a:r>
              <a:rPr lang="en-US" sz="3000" dirty="0"/>
              <a:t>Hebrew </a:t>
            </a:r>
            <a:r>
              <a:rPr lang="he-IL" sz="2400" b="1" i="0" u="none" strike="noStrike" baseline="0" dirty="0">
                <a:latin typeface="Ezra SIL" panose="02000400000000000000" pitchFamily="2" charset="-79"/>
                <a:cs typeface="Ezra SIL" panose="02000400000000000000" pitchFamily="2" charset="-79"/>
              </a:rPr>
              <a:t>משׁך</a:t>
            </a:r>
            <a:r>
              <a:rPr lang="en-US" sz="2400" b="1" i="0" u="none" strike="noStrike" baseline="0" dirty="0">
                <a:latin typeface="Ezra SIL" panose="02000400000000000000" pitchFamily="2" charset="-79"/>
                <a:cs typeface="Ezra SIL" panose="02000400000000000000" pitchFamily="2" charset="-79"/>
              </a:rPr>
              <a:t> </a:t>
            </a:r>
            <a:r>
              <a:rPr lang="en-US" sz="2400" i="0" u="none" strike="noStrike" baseline="0" dirty="0">
                <a:cs typeface="Ezra SIL" panose="02000400000000000000" pitchFamily="2" charset="-79"/>
              </a:rPr>
              <a:t>(Strong’s #4902) “drawing out”</a:t>
            </a:r>
          </a:p>
          <a:p>
            <a:pPr lvl="2"/>
            <a:r>
              <a:rPr lang="en-US" sz="2400" spc="-20" dirty="0">
                <a:cs typeface="Ezra SIL" panose="02000400000000000000" pitchFamily="2" charset="-79"/>
              </a:rPr>
              <a:t>The sons of Japheth; Gomer, and Magog, and </a:t>
            </a:r>
            <a:r>
              <a:rPr lang="en-US" sz="2400" spc="-20" dirty="0" err="1">
                <a:cs typeface="Ezra SIL" panose="02000400000000000000" pitchFamily="2" charset="-79"/>
              </a:rPr>
              <a:t>Madai</a:t>
            </a:r>
            <a:r>
              <a:rPr lang="en-US" sz="2400" spc="-20" dirty="0">
                <a:cs typeface="Ezra SIL" panose="02000400000000000000" pitchFamily="2" charset="-79"/>
              </a:rPr>
              <a:t>, and Javan, and Tubal, and </a:t>
            </a:r>
            <a:r>
              <a:rPr lang="en-US" sz="2400" u="sng" spc="-20" dirty="0" err="1">
                <a:cs typeface="Ezra SIL" panose="02000400000000000000" pitchFamily="2" charset="-79"/>
              </a:rPr>
              <a:t>Meshech</a:t>
            </a:r>
            <a:r>
              <a:rPr lang="en-US" sz="2400" spc="-20" dirty="0">
                <a:cs typeface="Ezra SIL" panose="02000400000000000000" pitchFamily="2" charset="-79"/>
              </a:rPr>
              <a:t>, and </a:t>
            </a:r>
            <a:r>
              <a:rPr lang="en-US" sz="2400" spc="-20" dirty="0" err="1">
                <a:cs typeface="Ezra SIL" panose="02000400000000000000" pitchFamily="2" charset="-79"/>
              </a:rPr>
              <a:t>Tiras</a:t>
            </a:r>
            <a:r>
              <a:rPr lang="en-US" sz="2400" spc="-20" dirty="0">
                <a:cs typeface="Ezra SIL" panose="02000400000000000000" pitchFamily="2" charset="-79"/>
              </a:rPr>
              <a:t>. (Genesis 10:2, I Chronicles 1:5)</a:t>
            </a:r>
          </a:p>
          <a:p>
            <a:pPr lvl="2"/>
            <a:r>
              <a:rPr lang="en-US" sz="2400" spc="-20" dirty="0">
                <a:cs typeface="Ezra SIL" panose="02000400000000000000" pitchFamily="2" charset="-79"/>
              </a:rPr>
              <a:t>The sons of Shem; Elam, and Asshur (Assyria), and </a:t>
            </a:r>
            <a:r>
              <a:rPr lang="en-US" sz="2400" u="sng" spc="-20" dirty="0">
                <a:cs typeface="Ezra SIL" panose="02000400000000000000" pitchFamily="2" charset="-79"/>
              </a:rPr>
              <a:t>Arphaxad</a:t>
            </a:r>
            <a:r>
              <a:rPr lang="en-US" sz="2400" spc="-20" dirty="0">
                <a:cs typeface="Ezra SIL" panose="02000400000000000000" pitchFamily="2" charset="-79"/>
              </a:rPr>
              <a:t>, and </a:t>
            </a:r>
            <a:r>
              <a:rPr lang="en-US" sz="2400" spc="-20" dirty="0" err="1">
                <a:cs typeface="Ezra SIL" panose="02000400000000000000" pitchFamily="2" charset="-79"/>
              </a:rPr>
              <a:t>Lud</a:t>
            </a:r>
            <a:r>
              <a:rPr lang="en-US" sz="2400" spc="-20" dirty="0">
                <a:cs typeface="Ezra SIL" panose="02000400000000000000" pitchFamily="2" charset="-79"/>
              </a:rPr>
              <a:t>, and Aram </a:t>
            </a:r>
            <a:r>
              <a:rPr lang="en-US" sz="2400" spc="-20">
                <a:cs typeface="Ezra SIL" panose="02000400000000000000" pitchFamily="2" charset="-79"/>
              </a:rPr>
              <a:t>(Syria), </a:t>
            </a:r>
            <a:r>
              <a:rPr lang="en-US" sz="2400" spc="-20" dirty="0">
                <a:cs typeface="Ezra SIL" panose="02000400000000000000" pitchFamily="2" charset="-79"/>
              </a:rPr>
              <a:t>and </a:t>
            </a:r>
            <a:r>
              <a:rPr lang="en-US" sz="2400" spc="-20" dirty="0" err="1">
                <a:cs typeface="Ezra SIL" panose="02000400000000000000" pitchFamily="2" charset="-79"/>
              </a:rPr>
              <a:t>Uz</a:t>
            </a:r>
            <a:r>
              <a:rPr lang="en-US" sz="2400" spc="-20" dirty="0">
                <a:cs typeface="Ezra SIL" panose="02000400000000000000" pitchFamily="2" charset="-79"/>
              </a:rPr>
              <a:t>, and </a:t>
            </a:r>
            <a:r>
              <a:rPr lang="en-US" sz="2400" spc="-20" dirty="0" err="1">
                <a:cs typeface="Ezra SIL" panose="02000400000000000000" pitchFamily="2" charset="-79"/>
              </a:rPr>
              <a:t>Hul</a:t>
            </a:r>
            <a:r>
              <a:rPr lang="en-US" sz="2400" spc="-20" dirty="0">
                <a:cs typeface="Ezra SIL" panose="02000400000000000000" pitchFamily="2" charset="-79"/>
              </a:rPr>
              <a:t>, and </a:t>
            </a:r>
            <a:r>
              <a:rPr lang="en-US" sz="2400" spc="-20" dirty="0" err="1">
                <a:cs typeface="Ezra SIL" panose="02000400000000000000" pitchFamily="2" charset="-79"/>
              </a:rPr>
              <a:t>Gether</a:t>
            </a:r>
            <a:r>
              <a:rPr lang="en-US" sz="2400" spc="-20" dirty="0">
                <a:cs typeface="Ezra SIL" panose="02000400000000000000" pitchFamily="2" charset="-79"/>
              </a:rPr>
              <a:t>, and </a:t>
            </a:r>
            <a:r>
              <a:rPr lang="en-US" sz="2400" u="sng" spc="-20" dirty="0" err="1">
                <a:cs typeface="Ezra SIL" panose="02000400000000000000" pitchFamily="2" charset="-79"/>
              </a:rPr>
              <a:t>Meshech</a:t>
            </a:r>
            <a:r>
              <a:rPr lang="en-US" sz="2400" spc="-20" dirty="0">
                <a:cs typeface="Ezra SIL" panose="02000400000000000000" pitchFamily="2" charset="-79"/>
              </a:rPr>
              <a:t>. (I Chronicles 1:17)</a:t>
            </a:r>
          </a:p>
          <a:p>
            <a:pPr lvl="2"/>
            <a:r>
              <a:rPr lang="en-US" sz="2400" spc="-20" dirty="0">
                <a:cs typeface="Ezra SIL" panose="02000400000000000000" pitchFamily="2" charset="-79"/>
              </a:rPr>
              <a:t>Woe is me, that I sojourn in </a:t>
            </a:r>
            <a:r>
              <a:rPr lang="en-US" sz="2400" u="sng" spc="-20" dirty="0" err="1">
                <a:cs typeface="Ezra SIL" panose="02000400000000000000" pitchFamily="2" charset="-79"/>
              </a:rPr>
              <a:t>Mesech</a:t>
            </a:r>
            <a:r>
              <a:rPr lang="en-US" sz="2400" spc="-20" dirty="0">
                <a:cs typeface="Ezra SIL" panose="02000400000000000000" pitchFamily="2" charset="-79"/>
              </a:rPr>
              <a:t>, that I dwell in the tents of </a:t>
            </a:r>
            <a:r>
              <a:rPr lang="en-US" sz="2400" spc="-20" dirty="0" err="1">
                <a:cs typeface="Ezra SIL" panose="02000400000000000000" pitchFamily="2" charset="-79"/>
              </a:rPr>
              <a:t>Kedar</a:t>
            </a:r>
            <a:r>
              <a:rPr lang="en-US" sz="2400" spc="-20" dirty="0">
                <a:cs typeface="Ezra SIL" panose="02000400000000000000" pitchFamily="2" charset="-79"/>
              </a:rPr>
              <a:t>! (Psalms 120:5)</a:t>
            </a:r>
          </a:p>
          <a:p>
            <a:pPr lvl="2"/>
            <a:endParaRPr lang="en-US" sz="2400" dirty="0">
              <a:cs typeface="Ezra SIL" panose="02000400000000000000" pitchFamily="2" charset="-79"/>
            </a:endParaRPr>
          </a:p>
        </p:txBody>
      </p:sp>
    </p:spTree>
    <p:extLst>
      <p:ext uri="{BB962C8B-B14F-4D97-AF65-F5344CB8AC3E}">
        <p14:creationId xmlns:p14="http://schemas.microsoft.com/office/powerpoint/2010/main" val="2658211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B9DE-A6A1-493E-8F5B-D4CE9DD433E6}"/>
              </a:ext>
            </a:extLst>
          </p:cNvPr>
          <p:cNvSpPr>
            <a:spLocks noGrp="1"/>
          </p:cNvSpPr>
          <p:nvPr>
            <p:ph type="title"/>
          </p:nvPr>
        </p:nvSpPr>
        <p:spPr/>
        <p:txBody>
          <a:bodyPr/>
          <a:lstStyle/>
          <a:p>
            <a:r>
              <a:rPr lang="en-US" b="1" dirty="0"/>
              <a:t>The Gog-Magog War</a:t>
            </a:r>
          </a:p>
        </p:txBody>
      </p:sp>
      <p:sp>
        <p:nvSpPr>
          <p:cNvPr id="3" name="Content Placeholder 2">
            <a:extLst>
              <a:ext uri="{FF2B5EF4-FFF2-40B4-BE49-F238E27FC236}">
                <a16:creationId xmlns:a16="http://schemas.microsoft.com/office/drawing/2014/main" id="{7A6DFA4A-1D19-4274-A408-B0F5E8F815AB}"/>
              </a:ext>
            </a:extLst>
          </p:cNvPr>
          <p:cNvSpPr>
            <a:spLocks noGrp="1"/>
          </p:cNvSpPr>
          <p:nvPr>
            <p:ph idx="1"/>
          </p:nvPr>
        </p:nvSpPr>
        <p:spPr>
          <a:xfrm>
            <a:off x="1066800" y="1659118"/>
            <a:ext cx="10396194" cy="4293626"/>
          </a:xfrm>
        </p:spPr>
        <p:txBody>
          <a:bodyPr>
            <a:normAutofit/>
          </a:bodyPr>
          <a:lstStyle/>
          <a:p>
            <a:r>
              <a:rPr lang="en-US" sz="3200" b="1" dirty="0" err="1"/>
              <a:t>Meshech</a:t>
            </a:r>
            <a:endParaRPr lang="en-US" sz="3200" b="1" dirty="0"/>
          </a:p>
          <a:p>
            <a:pPr lvl="1"/>
            <a:r>
              <a:rPr lang="en-US" sz="3000" dirty="0"/>
              <a:t>Hebrew </a:t>
            </a:r>
            <a:r>
              <a:rPr lang="he-IL" sz="2400" b="1" i="0" u="none" strike="noStrike" baseline="0" dirty="0">
                <a:latin typeface="Ezra SIL" panose="02000400000000000000" pitchFamily="2" charset="-79"/>
                <a:cs typeface="Ezra SIL" panose="02000400000000000000" pitchFamily="2" charset="-79"/>
              </a:rPr>
              <a:t>משׁך</a:t>
            </a:r>
            <a:r>
              <a:rPr lang="en-US" sz="2400" b="1" i="0" u="none" strike="noStrike" baseline="0" dirty="0">
                <a:latin typeface="Ezra SIL" panose="02000400000000000000" pitchFamily="2" charset="-79"/>
                <a:cs typeface="Ezra SIL" panose="02000400000000000000" pitchFamily="2" charset="-79"/>
              </a:rPr>
              <a:t> </a:t>
            </a:r>
            <a:r>
              <a:rPr lang="en-US" sz="2400" i="0" u="none" strike="noStrike" baseline="0" dirty="0">
                <a:cs typeface="Ezra SIL" panose="02000400000000000000" pitchFamily="2" charset="-79"/>
              </a:rPr>
              <a:t>(Strong’s #4902) “drawing out”</a:t>
            </a:r>
          </a:p>
          <a:p>
            <a:pPr lvl="2"/>
            <a:r>
              <a:rPr lang="en-US" sz="2400" dirty="0">
                <a:cs typeface="Ezra SIL" panose="02000400000000000000" pitchFamily="2" charset="-79"/>
              </a:rPr>
              <a:t>Javan, Tubal, and </a:t>
            </a:r>
            <a:r>
              <a:rPr lang="en-US" sz="2400" u="sng" dirty="0" err="1">
                <a:cs typeface="Ezra SIL" panose="02000400000000000000" pitchFamily="2" charset="-79"/>
              </a:rPr>
              <a:t>Meshech</a:t>
            </a:r>
            <a:r>
              <a:rPr lang="en-US" sz="2400" dirty="0">
                <a:cs typeface="Ezra SIL" panose="02000400000000000000" pitchFamily="2" charset="-79"/>
              </a:rPr>
              <a:t>, they were thy merchants: they traded the persons (souls) of men and vessels of brass in thy market. (Ezekiel 27:13)</a:t>
            </a:r>
          </a:p>
          <a:p>
            <a:pPr lvl="3"/>
            <a:r>
              <a:rPr lang="en-US" sz="2400" dirty="0">
                <a:cs typeface="Ezra SIL" panose="02000400000000000000" pitchFamily="2" charset="-79"/>
              </a:rPr>
              <a:t>Ezekiel 27 can be compared with Revelation 18, as they both discuss world commerce in the end times. The city of Tyre is the capital of Phoenicia, it was the trading center of the ancient world.</a:t>
            </a:r>
          </a:p>
          <a:p>
            <a:pPr lvl="3"/>
            <a:r>
              <a:rPr lang="en-US" sz="2400" dirty="0">
                <a:cs typeface="Ezra SIL" panose="02000400000000000000" pitchFamily="2" charset="-79"/>
              </a:rPr>
              <a:t>Phoenicia started the cities of Greece (Javan), Carthage, and Rome. They were the first country to bring about world trade. </a:t>
            </a:r>
          </a:p>
        </p:txBody>
      </p:sp>
    </p:spTree>
    <p:extLst>
      <p:ext uri="{BB962C8B-B14F-4D97-AF65-F5344CB8AC3E}">
        <p14:creationId xmlns:p14="http://schemas.microsoft.com/office/powerpoint/2010/main" val="151094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B9DE-A6A1-493E-8F5B-D4CE9DD433E6}"/>
              </a:ext>
            </a:extLst>
          </p:cNvPr>
          <p:cNvSpPr>
            <a:spLocks noGrp="1"/>
          </p:cNvSpPr>
          <p:nvPr>
            <p:ph type="title"/>
          </p:nvPr>
        </p:nvSpPr>
        <p:spPr/>
        <p:txBody>
          <a:bodyPr/>
          <a:lstStyle/>
          <a:p>
            <a:r>
              <a:rPr lang="en-US" b="1" dirty="0"/>
              <a:t>The Gog-Magog War</a:t>
            </a:r>
          </a:p>
        </p:txBody>
      </p:sp>
      <p:sp>
        <p:nvSpPr>
          <p:cNvPr id="3" name="Content Placeholder 2">
            <a:extLst>
              <a:ext uri="{FF2B5EF4-FFF2-40B4-BE49-F238E27FC236}">
                <a16:creationId xmlns:a16="http://schemas.microsoft.com/office/drawing/2014/main" id="{7A6DFA4A-1D19-4274-A408-B0F5E8F815AB}"/>
              </a:ext>
            </a:extLst>
          </p:cNvPr>
          <p:cNvSpPr>
            <a:spLocks noGrp="1"/>
          </p:cNvSpPr>
          <p:nvPr>
            <p:ph idx="1"/>
          </p:nvPr>
        </p:nvSpPr>
        <p:spPr>
          <a:xfrm>
            <a:off x="1066800" y="1659118"/>
            <a:ext cx="10396194" cy="4556288"/>
          </a:xfrm>
        </p:spPr>
        <p:txBody>
          <a:bodyPr>
            <a:normAutofit fontScale="92500" lnSpcReduction="10000"/>
          </a:bodyPr>
          <a:lstStyle/>
          <a:p>
            <a:r>
              <a:rPr lang="en-US" sz="3200" b="1" dirty="0" err="1"/>
              <a:t>Meshech</a:t>
            </a:r>
            <a:endParaRPr lang="en-US" sz="3200" b="1" dirty="0"/>
          </a:p>
          <a:p>
            <a:pPr lvl="1"/>
            <a:r>
              <a:rPr lang="en-US" sz="3000" dirty="0"/>
              <a:t>Hebrew </a:t>
            </a:r>
            <a:r>
              <a:rPr lang="he-IL" sz="2400" b="1" i="0" u="none" strike="noStrike" baseline="0" dirty="0">
                <a:latin typeface="Ezra SIL" panose="02000400000000000000" pitchFamily="2" charset="-79"/>
                <a:cs typeface="Ezra SIL" panose="02000400000000000000" pitchFamily="2" charset="-79"/>
              </a:rPr>
              <a:t>משׁך</a:t>
            </a:r>
            <a:r>
              <a:rPr lang="en-US" sz="2400" b="1" i="0" u="none" strike="noStrike" baseline="0" dirty="0">
                <a:latin typeface="Ezra SIL" panose="02000400000000000000" pitchFamily="2" charset="-79"/>
                <a:cs typeface="Ezra SIL" panose="02000400000000000000" pitchFamily="2" charset="-79"/>
              </a:rPr>
              <a:t> </a:t>
            </a:r>
            <a:r>
              <a:rPr lang="en-US" sz="2400" i="0" u="none" strike="noStrike" baseline="0" dirty="0">
                <a:cs typeface="Ezra SIL" panose="02000400000000000000" pitchFamily="2" charset="-79"/>
              </a:rPr>
              <a:t>(Strong’s #4902) “drawing out”</a:t>
            </a:r>
          </a:p>
          <a:p>
            <a:pPr lvl="2"/>
            <a:r>
              <a:rPr lang="en-US" sz="2200" dirty="0">
                <a:cs typeface="Ezra SIL" panose="02000400000000000000" pitchFamily="2" charset="-79"/>
              </a:rPr>
              <a:t>There is </a:t>
            </a:r>
            <a:r>
              <a:rPr lang="en-US" sz="2200" u="sng" dirty="0" err="1">
                <a:cs typeface="Ezra SIL" panose="02000400000000000000" pitchFamily="2" charset="-79"/>
              </a:rPr>
              <a:t>Meshech</a:t>
            </a:r>
            <a:r>
              <a:rPr lang="en-US" sz="2200" dirty="0">
                <a:cs typeface="Ezra SIL" panose="02000400000000000000" pitchFamily="2" charset="-79"/>
              </a:rPr>
              <a:t>, Tubal, and all her multitude: her graves are round about him: all of them uncircumcised, slain by the sword, though they caused their terror in the land of the living. </a:t>
            </a:r>
          </a:p>
          <a:p>
            <a:pPr lvl="2"/>
            <a:r>
              <a:rPr lang="en-US" sz="2200" dirty="0">
                <a:cs typeface="Ezra SIL" panose="02000400000000000000" pitchFamily="2" charset="-79"/>
              </a:rPr>
              <a:t>And they shall not lie with the mighty that are fallen of the uncircumcised, which are gone down to hell with their weapons of war: and they have laid their swords under their heads, but their iniquities shall be upon their bones, though they were the terror of the mighty in the land of the living. </a:t>
            </a:r>
          </a:p>
          <a:p>
            <a:pPr lvl="2"/>
            <a:r>
              <a:rPr lang="en-US" sz="2200" dirty="0">
                <a:cs typeface="Ezra SIL" panose="02000400000000000000" pitchFamily="2" charset="-79"/>
              </a:rPr>
              <a:t>Yea, thou shalt be broken in the midst of the uncircumcised, and shalt lie with them that are slain with the sword. (Ezekiel 32:26-28) </a:t>
            </a:r>
          </a:p>
          <a:p>
            <a:pPr lvl="3"/>
            <a:r>
              <a:rPr lang="en-US" sz="2200" dirty="0">
                <a:cs typeface="Ezra SIL" panose="02000400000000000000" pitchFamily="2" charset="-79"/>
              </a:rPr>
              <a:t>Notice that Javan (Greece) is missing from this prophecy?</a:t>
            </a:r>
          </a:p>
          <a:p>
            <a:pPr lvl="3"/>
            <a:r>
              <a:rPr lang="en-US" sz="2200" dirty="0">
                <a:cs typeface="Ezra SIL" panose="02000400000000000000" pitchFamily="2" charset="-79"/>
              </a:rPr>
              <a:t>Some authors have suggested this to be at least part of the Ottoman Empire.</a:t>
            </a:r>
          </a:p>
        </p:txBody>
      </p:sp>
    </p:spTree>
    <p:extLst>
      <p:ext uri="{BB962C8B-B14F-4D97-AF65-F5344CB8AC3E}">
        <p14:creationId xmlns:p14="http://schemas.microsoft.com/office/powerpoint/2010/main" val="93516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B9DE-A6A1-493E-8F5B-D4CE9DD433E6}"/>
              </a:ext>
            </a:extLst>
          </p:cNvPr>
          <p:cNvSpPr>
            <a:spLocks noGrp="1"/>
          </p:cNvSpPr>
          <p:nvPr>
            <p:ph type="title"/>
          </p:nvPr>
        </p:nvSpPr>
        <p:spPr/>
        <p:txBody>
          <a:bodyPr/>
          <a:lstStyle/>
          <a:p>
            <a:r>
              <a:rPr lang="en-US" b="1" dirty="0"/>
              <a:t>The Gog-Magog War</a:t>
            </a:r>
          </a:p>
        </p:txBody>
      </p:sp>
      <p:sp>
        <p:nvSpPr>
          <p:cNvPr id="3" name="Content Placeholder 2">
            <a:extLst>
              <a:ext uri="{FF2B5EF4-FFF2-40B4-BE49-F238E27FC236}">
                <a16:creationId xmlns:a16="http://schemas.microsoft.com/office/drawing/2014/main" id="{7A6DFA4A-1D19-4274-A408-B0F5E8F815AB}"/>
              </a:ext>
            </a:extLst>
          </p:cNvPr>
          <p:cNvSpPr>
            <a:spLocks noGrp="1"/>
          </p:cNvSpPr>
          <p:nvPr>
            <p:ph idx="1"/>
          </p:nvPr>
        </p:nvSpPr>
        <p:spPr>
          <a:xfrm>
            <a:off x="1066800" y="1659118"/>
            <a:ext cx="10396194" cy="4293626"/>
          </a:xfrm>
        </p:spPr>
        <p:txBody>
          <a:bodyPr>
            <a:normAutofit/>
          </a:bodyPr>
          <a:lstStyle/>
          <a:p>
            <a:r>
              <a:rPr lang="en-US" sz="3200" b="1" dirty="0"/>
              <a:t>Tubal</a:t>
            </a:r>
          </a:p>
          <a:p>
            <a:pPr lvl="1"/>
            <a:r>
              <a:rPr lang="en-US" sz="3000" dirty="0"/>
              <a:t>Hebrew: </a:t>
            </a:r>
            <a:r>
              <a:rPr lang="he-IL" sz="2400" dirty="0">
                <a:latin typeface="Ezra SIL" panose="02000400000000000000" pitchFamily="2" charset="-79"/>
                <a:cs typeface="Ezra SIL" panose="02000400000000000000" pitchFamily="2" charset="-79"/>
              </a:rPr>
              <a:t>תּבל / תּוּבל</a:t>
            </a:r>
            <a:r>
              <a:rPr lang="en-US" sz="3000" dirty="0"/>
              <a:t> </a:t>
            </a:r>
            <a:r>
              <a:rPr lang="en-US" sz="2400" i="0" u="none" strike="noStrike" baseline="0" dirty="0">
                <a:cs typeface="Ezra SIL" panose="02000400000000000000" pitchFamily="2" charset="-79"/>
              </a:rPr>
              <a:t>(Strong’s #8422) “thou shall be brought”</a:t>
            </a:r>
          </a:p>
          <a:p>
            <a:pPr lvl="2"/>
            <a:r>
              <a:rPr lang="en-US" sz="2300" i="0" u="none" strike="noStrike" baseline="0" dirty="0">
                <a:cs typeface="Ezra SIL" panose="02000400000000000000" pitchFamily="2" charset="-79"/>
              </a:rPr>
              <a:t>The sons of Japheth; Gomer, and Magog, and </a:t>
            </a:r>
            <a:r>
              <a:rPr lang="en-US" sz="2300" i="0" u="none" strike="noStrike" baseline="0" dirty="0" err="1">
                <a:cs typeface="Ezra SIL" panose="02000400000000000000" pitchFamily="2" charset="-79"/>
              </a:rPr>
              <a:t>Madai</a:t>
            </a:r>
            <a:r>
              <a:rPr lang="en-US" sz="2300" i="0" u="none" strike="noStrike" baseline="0" dirty="0">
                <a:cs typeface="Ezra SIL" panose="02000400000000000000" pitchFamily="2" charset="-79"/>
              </a:rPr>
              <a:t>, and Javan, and </a:t>
            </a:r>
            <a:r>
              <a:rPr lang="en-US" sz="2300" i="0" u="sng" strike="noStrike" baseline="0" dirty="0">
                <a:cs typeface="Ezra SIL" panose="02000400000000000000" pitchFamily="2" charset="-79"/>
              </a:rPr>
              <a:t>Tubal</a:t>
            </a:r>
            <a:r>
              <a:rPr lang="en-US" sz="2300" i="0" u="none" strike="noStrike" baseline="0" dirty="0">
                <a:cs typeface="Ezra SIL" panose="02000400000000000000" pitchFamily="2" charset="-79"/>
              </a:rPr>
              <a:t>, and </a:t>
            </a:r>
            <a:r>
              <a:rPr lang="en-US" sz="2300" i="0" u="none" strike="noStrike" baseline="0" dirty="0" err="1">
                <a:cs typeface="Ezra SIL" panose="02000400000000000000" pitchFamily="2" charset="-79"/>
              </a:rPr>
              <a:t>Meshech</a:t>
            </a:r>
            <a:r>
              <a:rPr lang="en-US" sz="2300" i="0" u="none" strike="noStrike" baseline="0" dirty="0">
                <a:cs typeface="Ezra SIL" panose="02000400000000000000" pitchFamily="2" charset="-79"/>
              </a:rPr>
              <a:t>, and </a:t>
            </a:r>
            <a:r>
              <a:rPr lang="en-US" sz="2300" i="0" u="none" strike="noStrike" baseline="0" dirty="0" err="1">
                <a:cs typeface="Ezra SIL" panose="02000400000000000000" pitchFamily="2" charset="-79"/>
              </a:rPr>
              <a:t>Tiras</a:t>
            </a:r>
            <a:r>
              <a:rPr lang="en-US" sz="2300" i="0" u="none" strike="noStrike" baseline="0" dirty="0">
                <a:cs typeface="Ezra SIL" panose="02000400000000000000" pitchFamily="2" charset="-79"/>
              </a:rPr>
              <a:t>. (Genesis 10:2)</a:t>
            </a:r>
          </a:p>
          <a:p>
            <a:pPr lvl="2"/>
            <a:r>
              <a:rPr lang="en-US" sz="2300" i="0" u="none" strike="noStrike" baseline="0" dirty="0">
                <a:cs typeface="Ezra SIL" panose="02000400000000000000" pitchFamily="2" charset="-79"/>
              </a:rPr>
              <a:t>The sons of Japheth; Gomer, and Magog, and </a:t>
            </a:r>
            <a:r>
              <a:rPr lang="en-US" sz="2300" i="0" u="none" strike="noStrike" baseline="0" dirty="0" err="1">
                <a:cs typeface="Ezra SIL" panose="02000400000000000000" pitchFamily="2" charset="-79"/>
              </a:rPr>
              <a:t>Madai</a:t>
            </a:r>
            <a:r>
              <a:rPr lang="en-US" sz="2300" i="0" u="none" strike="noStrike" baseline="0" dirty="0">
                <a:cs typeface="Ezra SIL" panose="02000400000000000000" pitchFamily="2" charset="-79"/>
              </a:rPr>
              <a:t>, and Javan, and </a:t>
            </a:r>
            <a:r>
              <a:rPr lang="en-US" sz="2300" i="0" u="sng" strike="noStrike" baseline="0" dirty="0">
                <a:cs typeface="Ezra SIL" panose="02000400000000000000" pitchFamily="2" charset="-79"/>
              </a:rPr>
              <a:t>Tubal</a:t>
            </a:r>
            <a:r>
              <a:rPr lang="en-US" sz="2300" i="0" u="none" strike="noStrike" baseline="0" dirty="0">
                <a:cs typeface="Ezra SIL" panose="02000400000000000000" pitchFamily="2" charset="-79"/>
              </a:rPr>
              <a:t>, and </a:t>
            </a:r>
            <a:r>
              <a:rPr lang="en-US" sz="2300" i="0" u="none" strike="noStrike" baseline="0" dirty="0" err="1">
                <a:cs typeface="Ezra SIL" panose="02000400000000000000" pitchFamily="2" charset="-79"/>
              </a:rPr>
              <a:t>Meshech</a:t>
            </a:r>
            <a:r>
              <a:rPr lang="en-US" sz="2300" i="0" u="none" strike="noStrike" baseline="0" dirty="0">
                <a:cs typeface="Ezra SIL" panose="02000400000000000000" pitchFamily="2" charset="-79"/>
              </a:rPr>
              <a:t>, and </a:t>
            </a:r>
            <a:r>
              <a:rPr lang="en-US" sz="2300" i="0" u="none" strike="noStrike" baseline="0" dirty="0" err="1">
                <a:cs typeface="Ezra SIL" panose="02000400000000000000" pitchFamily="2" charset="-79"/>
              </a:rPr>
              <a:t>Tiras</a:t>
            </a:r>
            <a:r>
              <a:rPr lang="en-US" sz="2300" i="0" u="none" strike="noStrike" baseline="0" dirty="0">
                <a:cs typeface="Ezra SIL" panose="02000400000000000000" pitchFamily="2" charset="-79"/>
              </a:rPr>
              <a:t>. (I Chronicles 1:5)</a:t>
            </a:r>
          </a:p>
          <a:p>
            <a:pPr lvl="2"/>
            <a:endParaRPr lang="en-US" sz="2300" i="0" u="none" strike="noStrike" baseline="0" dirty="0">
              <a:cs typeface="Ezra SIL" panose="02000400000000000000" pitchFamily="2" charset="-79"/>
            </a:endParaRPr>
          </a:p>
        </p:txBody>
      </p:sp>
    </p:spTree>
    <p:extLst>
      <p:ext uri="{BB962C8B-B14F-4D97-AF65-F5344CB8AC3E}">
        <p14:creationId xmlns:p14="http://schemas.microsoft.com/office/powerpoint/2010/main" val="424241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B9DE-A6A1-493E-8F5B-D4CE9DD433E6}"/>
              </a:ext>
            </a:extLst>
          </p:cNvPr>
          <p:cNvSpPr>
            <a:spLocks noGrp="1"/>
          </p:cNvSpPr>
          <p:nvPr>
            <p:ph type="title"/>
          </p:nvPr>
        </p:nvSpPr>
        <p:spPr/>
        <p:txBody>
          <a:bodyPr/>
          <a:lstStyle/>
          <a:p>
            <a:r>
              <a:rPr lang="en-US" b="1" dirty="0"/>
              <a:t>The Gog-Magog War</a:t>
            </a:r>
          </a:p>
        </p:txBody>
      </p:sp>
      <p:sp>
        <p:nvSpPr>
          <p:cNvPr id="3" name="Content Placeholder 2">
            <a:extLst>
              <a:ext uri="{FF2B5EF4-FFF2-40B4-BE49-F238E27FC236}">
                <a16:creationId xmlns:a16="http://schemas.microsoft.com/office/drawing/2014/main" id="{7A6DFA4A-1D19-4274-A408-B0F5E8F815AB}"/>
              </a:ext>
            </a:extLst>
          </p:cNvPr>
          <p:cNvSpPr>
            <a:spLocks noGrp="1"/>
          </p:cNvSpPr>
          <p:nvPr>
            <p:ph idx="1"/>
          </p:nvPr>
        </p:nvSpPr>
        <p:spPr>
          <a:xfrm>
            <a:off x="1066800" y="1659118"/>
            <a:ext cx="10396194" cy="4293626"/>
          </a:xfrm>
        </p:spPr>
        <p:txBody>
          <a:bodyPr>
            <a:normAutofit/>
          </a:bodyPr>
          <a:lstStyle/>
          <a:p>
            <a:r>
              <a:rPr lang="en-US" sz="3200" b="1" dirty="0"/>
              <a:t>Tubal</a:t>
            </a:r>
          </a:p>
          <a:p>
            <a:pPr lvl="1"/>
            <a:r>
              <a:rPr lang="en-US" sz="3000" dirty="0"/>
              <a:t>Hebrew: </a:t>
            </a:r>
            <a:r>
              <a:rPr lang="he-IL" sz="2400" dirty="0">
                <a:latin typeface="Ezra SIL" panose="02000400000000000000" pitchFamily="2" charset="-79"/>
                <a:cs typeface="Ezra SIL" panose="02000400000000000000" pitchFamily="2" charset="-79"/>
              </a:rPr>
              <a:t>תּבל / תּוּבל</a:t>
            </a:r>
            <a:r>
              <a:rPr lang="en-US" sz="3000" dirty="0"/>
              <a:t> </a:t>
            </a:r>
            <a:r>
              <a:rPr lang="en-US" sz="2400" i="0" u="none" strike="noStrike" baseline="0" dirty="0">
                <a:cs typeface="Ezra SIL" panose="02000400000000000000" pitchFamily="2" charset="-79"/>
              </a:rPr>
              <a:t>(Strong’s #8422) “thou shall be brought”</a:t>
            </a:r>
          </a:p>
          <a:p>
            <a:pPr lvl="2"/>
            <a:r>
              <a:rPr lang="en-US" sz="2300" i="0" u="none" strike="noStrike" baseline="0" dirty="0">
                <a:cs typeface="Ezra SIL" panose="02000400000000000000" pitchFamily="2" charset="-79"/>
              </a:rPr>
              <a:t>And I will set a sign among them, and I will send those that escape of them unto the nations, to Tarshish, </a:t>
            </a:r>
            <a:r>
              <a:rPr lang="en-US" sz="2300" i="0" u="none" strike="noStrike" baseline="0" dirty="0" err="1">
                <a:cs typeface="Ezra SIL" panose="02000400000000000000" pitchFamily="2" charset="-79"/>
              </a:rPr>
              <a:t>Pul</a:t>
            </a:r>
            <a:r>
              <a:rPr lang="en-US" sz="2300" i="0" u="none" strike="noStrike" baseline="0" dirty="0">
                <a:cs typeface="Ezra SIL" panose="02000400000000000000" pitchFamily="2" charset="-79"/>
              </a:rPr>
              <a:t>, and </a:t>
            </a:r>
            <a:r>
              <a:rPr lang="en-US" sz="2300" i="0" u="none" strike="noStrike" baseline="0" dirty="0" err="1">
                <a:cs typeface="Ezra SIL" panose="02000400000000000000" pitchFamily="2" charset="-79"/>
              </a:rPr>
              <a:t>Lud</a:t>
            </a:r>
            <a:r>
              <a:rPr lang="en-US" sz="2300" i="0" u="none" strike="noStrike" baseline="0" dirty="0">
                <a:cs typeface="Ezra SIL" panose="02000400000000000000" pitchFamily="2" charset="-79"/>
              </a:rPr>
              <a:t>, that draw the bow, to </a:t>
            </a:r>
            <a:r>
              <a:rPr lang="en-US" sz="2300" i="0" u="sng" strike="noStrike" baseline="0" dirty="0">
                <a:cs typeface="Ezra SIL" panose="02000400000000000000" pitchFamily="2" charset="-79"/>
              </a:rPr>
              <a:t>Tubal</a:t>
            </a:r>
            <a:r>
              <a:rPr lang="en-US" sz="2300" i="0" u="none" strike="noStrike" baseline="0" dirty="0">
                <a:cs typeface="Ezra SIL" panose="02000400000000000000" pitchFamily="2" charset="-79"/>
              </a:rPr>
              <a:t>, and Javan (Greece), to the isles afar off, that have not heard my fame, neither have seen my glory; and they shall declare my glory among the Gentiles. (Isaiah 66:19)</a:t>
            </a:r>
          </a:p>
          <a:p>
            <a:pPr lvl="3"/>
            <a:r>
              <a:rPr lang="en-US" sz="2300" dirty="0">
                <a:cs typeface="Ezra SIL" panose="02000400000000000000" pitchFamily="2" charset="-79"/>
              </a:rPr>
              <a:t>Interesting prophecy of where people will go to proclaim what has happened in Israel in the beginning of the Millennial Kingdom. </a:t>
            </a:r>
            <a:endParaRPr lang="en-US" sz="2300" i="0" u="none" strike="noStrike" baseline="0" dirty="0">
              <a:cs typeface="Ezra SIL" panose="02000400000000000000" pitchFamily="2" charset="-79"/>
            </a:endParaRPr>
          </a:p>
        </p:txBody>
      </p:sp>
    </p:spTree>
    <p:extLst>
      <p:ext uri="{BB962C8B-B14F-4D97-AF65-F5344CB8AC3E}">
        <p14:creationId xmlns:p14="http://schemas.microsoft.com/office/powerpoint/2010/main" val="237820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B9DE-A6A1-493E-8F5B-D4CE9DD433E6}"/>
              </a:ext>
            </a:extLst>
          </p:cNvPr>
          <p:cNvSpPr>
            <a:spLocks noGrp="1"/>
          </p:cNvSpPr>
          <p:nvPr>
            <p:ph type="title"/>
          </p:nvPr>
        </p:nvSpPr>
        <p:spPr/>
        <p:txBody>
          <a:bodyPr/>
          <a:lstStyle/>
          <a:p>
            <a:r>
              <a:rPr lang="en-US" b="1" dirty="0"/>
              <a:t>The Gog-Magog War</a:t>
            </a:r>
          </a:p>
        </p:txBody>
      </p:sp>
      <p:sp>
        <p:nvSpPr>
          <p:cNvPr id="3" name="Content Placeholder 2">
            <a:extLst>
              <a:ext uri="{FF2B5EF4-FFF2-40B4-BE49-F238E27FC236}">
                <a16:creationId xmlns:a16="http://schemas.microsoft.com/office/drawing/2014/main" id="{7A6DFA4A-1D19-4274-A408-B0F5E8F815AB}"/>
              </a:ext>
            </a:extLst>
          </p:cNvPr>
          <p:cNvSpPr>
            <a:spLocks noGrp="1"/>
          </p:cNvSpPr>
          <p:nvPr>
            <p:ph idx="1"/>
          </p:nvPr>
        </p:nvSpPr>
        <p:spPr>
          <a:xfrm>
            <a:off x="810705" y="1659118"/>
            <a:ext cx="10652289" cy="4293626"/>
          </a:xfrm>
        </p:spPr>
        <p:txBody>
          <a:bodyPr>
            <a:normAutofit lnSpcReduction="10000"/>
          </a:bodyPr>
          <a:lstStyle/>
          <a:p>
            <a:r>
              <a:rPr lang="en-US" sz="3200" b="1" dirty="0"/>
              <a:t>Tubal</a:t>
            </a:r>
          </a:p>
          <a:p>
            <a:pPr lvl="1"/>
            <a:r>
              <a:rPr lang="en-US" sz="3000" dirty="0"/>
              <a:t>Hebrew: </a:t>
            </a:r>
            <a:r>
              <a:rPr lang="he-IL" sz="2400" dirty="0">
                <a:latin typeface="Ezra SIL" panose="02000400000000000000" pitchFamily="2" charset="-79"/>
                <a:cs typeface="Ezra SIL" panose="02000400000000000000" pitchFamily="2" charset="-79"/>
              </a:rPr>
              <a:t>תּבל / תּוּבל</a:t>
            </a:r>
            <a:r>
              <a:rPr lang="en-US" sz="3000" dirty="0"/>
              <a:t> </a:t>
            </a:r>
            <a:r>
              <a:rPr lang="en-US" sz="2400" i="0" u="none" strike="noStrike" baseline="0" dirty="0">
                <a:cs typeface="Ezra SIL" panose="02000400000000000000" pitchFamily="2" charset="-79"/>
              </a:rPr>
              <a:t>(Strong’s #8422) “thou shall be brought”</a:t>
            </a:r>
          </a:p>
          <a:p>
            <a:pPr lvl="2"/>
            <a:r>
              <a:rPr lang="en-US" sz="2300" i="0" u="none" strike="noStrike" baseline="0" dirty="0">
                <a:cs typeface="Ezra SIL" panose="02000400000000000000" pitchFamily="2" charset="-79"/>
              </a:rPr>
              <a:t>And Zillah, she also bare </a:t>
            </a:r>
            <a:r>
              <a:rPr lang="en-US" sz="2300" i="0" u="sng" strike="noStrike" baseline="0" dirty="0">
                <a:cs typeface="Ezra SIL" panose="02000400000000000000" pitchFamily="2" charset="-79"/>
              </a:rPr>
              <a:t>Tubal</a:t>
            </a:r>
            <a:r>
              <a:rPr lang="en-US" sz="2300" i="0" u="none" strike="noStrike" baseline="0" dirty="0">
                <a:cs typeface="Ezra SIL" panose="02000400000000000000" pitchFamily="2" charset="-79"/>
              </a:rPr>
              <a:t>-</a:t>
            </a:r>
            <a:r>
              <a:rPr lang="en-US" sz="2300" i="0" u="none" strike="noStrike" baseline="0" dirty="0" err="1">
                <a:cs typeface="Ezra SIL" panose="02000400000000000000" pitchFamily="2" charset="-79"/>
              </a:rPr>
              <a:t>cain</a:t>
            </a:r>
            <a:r>
              <a:rPr lang="en-US" sz="2300" i="0" u="none" strike="noStrike" baseline="0" dirty="0">
                <a:cs typeface="Ezra SIL" panose="02000400000000000000" pitchFamily="2" charset="-79"/>
              </a:rPr>
              <a:t>, an </a:t>
            </a:r>
            <a:r>
              <a:rPr lang="en-US" sz="2300" i="0" u="none" strike="noStrike" baseline="0" dirty="0" err="1">
                <a:cs typeface="Ezra SIL" panose="02000400000000000000" pitchFamily="2" charset="-79"/>
              </a:rPr>
              <a:t>instructer</a:t>
            </a:r>
            <a:r>
              <a:rPr lang="en-US" sz="2300" i="0" u="none" strike="noStrike" baseline="0" dirty="0">
                <a:cs typeface="Ezra SIL" panose="02000400000000000000" pitchFamily="2" charset="-79"/>
              </a:rPr>
              <a:t> of every </a:t>
            </a:r>
            <a:r>
              <a:rPr lang="en-US" sz="2300" u="sng" strike="noStrike" baseline="0" dirty="0">
                <a:cs typeface="Ezra SIL" panose="02000400000000000000" pitchFamily="2" charset="-79"/>
              </a:rPr>
              <a:t>artificer in brass and iron</a:t>
            </a:r>
            <a:r>
              <a:rPr lang="en-US" sz="2300" i="0" u="none" strike="noStrike" baseline="0" dirty="0">
                <a:cs typeface="Ezra SIL" panose="02000400000000000000" pitchFamily="2" charset="-79"/>
              </a:rPr>
              <a:t>: and the sister of </a:t>
            </a:r>
            <a:r>
              <a:rPr lang="en-US" sz="2300" i="1" u="sng" strike="noStrike" baseline="0" dirty="0">
                <a:cs typeface="Ezra SIL" panose="02000400000000000000" pitchFamily="2" charset="-79"/>
              </a:rPr>
              <a:t>Tubal</a:t>
            </a:r>
            <a:r>
              <a:rPr lang="en-US" sz="2300" i="0" u="none" strike="noStrike" baseline="0" dirty="0">
                <a:cs typeface="Ezra SIL" panose="02000400000000000000" pitchFamily="2" charset="-79"/>
              </a:rPr>
              <a:t>-</a:t>
            </a:r>
            <a:r>
              <a:rPr lang="en-US" sz="2300" i="0" u="none" strike="noStrike" baseline="0" dirty="0" err="1">
                <a:cs typeface="Ezra SIL" panose="02000400000000000000" pitchFamily="2" charset="-79"/>
              </a:rPr>
              <a:t>cain</a:t>
            </a:r>
            <a:r>
              <a:rPr lang="en-US" sz="2300" i="0" u="none" strike="noStrike" baseline="0" dirty="0">
                <a:cs typeface="Ezra SIL" panose="02000400000000000000" pitchFamily="2" charset="-79"/>
              </a:rPr>
              <a:t> was </a:t>
            </a:r>
            <a:r>
              <a:rPr lang="en-US" sz="2300" i="0" u="none" strike="noStrike" baseline="0" dirty="0" err="1">
                <a:cs typeface="Ezra SIL" panose="02000400000000000000" pitchFamily="2" charset="-79"/>
              </a:rPr>
              <a:t>Naamah</a:t>
            </a:r>
            <a:r>
              <a:rPr lang="en-US" sz="2300" i="0" u="none" strike="noStrike" baseline="0" dirty="0">
                <a:cs typeface="Ezra SIL" panose="02000400000000000000" pitchFamily="2" charset="-79"/>
              </a:rPr>
              <a:t>. (Genesis 4:22)</a:t>
            </a:r>
          </a:p>
          <a:p>
            <a:pPr lvl="2"/>
            <a:r>
              <a:rPr lang="en-US" sz="2300" i="0" u="none" strike="noStrike" baseline="0" dirty="0">
                <a:cs typeface="Ezra SIL" panose="02000400000000000000" pitchFamily="2" charset="-79"/>
              </a:rPr>
              <a:t>Javan, </a:t>
            </a:r>
            <a:r>
              <a:rPr lang="en-US" sz="2300" i="0" u="sng" strike="noStrike" baseline="0" dirty="0">
                <a:cs typeface="Ezra SIL" panose="02000400000000000000" pitchFamily="2" charset="-79"/>
              </a:rPr>
              <a:t>Tubal</a:t>
            </a:r>
            <a:r>
              <a:rPr lang="en-US" sz="2300" i="0" u="none" strike="noStrike" baseline="0" dirty="0">
                <a:cs typeface="Ezra SIL" panose="02000400000000000000" pitchFamily="2" charset="-79"/>
              </a:rPr>
              <a:t>, and </a:t>
            </a:r>
            <a:r>
              <a:rPr lang="en-US" sz="2300" i="0" u="none" strike="noStrike" baseline="0" dirty="0" err="1">
                <a:cs typeface="Ezra SIL" panose="02000400000000000000" pitchFamily="2" charset="-79"/>
              </a:rPr>
              <a:t>Meshech</a:t>
            </a:r>
            <a:r>
              <a:rPr lang="en-US" sz="2300" i="0" u="none" strike="noStrike" baseline="0" dirty="0">
                <a:cs typeface="Ezra SIL" panose="02000400000000000000" pitchFamily="2" charset="-79"/>
              </a:rPr>
              <a:t>, they were thy merchants: they traded the </a:t>
            </a:r>
            <a:r>
              <a:rPr lang="en-US" sz="2300" i="0" u="sng" strike="noStrike" baseline="0" dirty="0">
                <a:cs typeface="Ezra SIL" panose="02000400000000000000" pitchFamily="2" charset="-79"/>
              </a:rPr>
              <a:t>persons (souls) of men</a:t>
            </a:r>
            <a:r>
              <a:rPr lang="en-US" sz="2300" i="0" u="none" strike="noStrike" baseline="0" dirty="0">
                <a:cs typeface="Ezra SIL" panose="02000400000000000000" pitchFamily="2" charset="-79"/>
              </a:rPr>
              <a:t> and </a:t>
            </a:r>
            <a:r>
              <a:rPr lang="en-US" sz="2300" i="0" u="sng" strike="noStrike" baseline="0" dirty="0">
                <a:cs typeface="Ezra SIL" panose="02000400000000000000" pitchFamily="2" charset="-79"/>
              </a:rPr>
              <a:t>vessels of brass</a:t>
            </a:r>
            <a:r>
              <a:rPr lang="en-US" sz="2300" i="0" u="none" strike="noStrike" baseline="0" dirty="0">
                <a:cs typeface="Ezra SIL" panose="02000400000000000000" pitchFamily="2" charset="-79"/>
              </a:rPr>
              <a:t> in thy market. (Ezekiel 27:13)</a:t>
            </a:r>
          </a:p>
          <a:p>
            <a:pPr lvl="3"/>
            <a:r>
              <a:rPr lang="en-US" sz="2300" dirty="0">
                <a:cs typeface="Ezra SIL" panose="02000400000000000000" pitchFamily="2" charset="-79"/>
              </a:rPr>
              <a:t>Why is brass so important?</a:t>
            </a:r>
          </a:p>
          <a:p>
            <a:pPr lvl="3"/>
            <a:r>
              <a:rPr lang="en-US" sz="2300" i="0" u="none" strike="noStrike" baseline="0" dirty="0">
                <a:cs typeface="Ezra SIL" panose="02000400000000000000" pitchFamily="2" charset="-79"/>
              </a:rPr>
              <a:t>These thr</a:t>
            </a:r>
            <a:r>
              <a:rPr lang="en-US" sz="2300" dirty="0">
                <a:cs typeface="Ezra SIL" panose="02000400000000000000" pitchFamily="2" charset="-79"/>
              </a:rPr>
              <a:t>ee countries deal in “souls of men.” This suggests some kind of occult activity to extract souls so they can be sold.</a:t>
            </a:r>
          </a:p>
          <a:p>
            <a:pPr lvl="3"/>
            <a:r>
              <a:rPr lang="en-US" sz="2300" i="0" u="none" strike="noStrike" baseline="0" dirty="0">
                <a:cs typeface="Ezra SIL" panose="02000400000000000000" pitchFamily="2" charset="-79"/>
              </a:rPr>
              <a:t>Javan = Greece… missing from Ezekiel 38-39… why?</a:t>
            </a:r>
          </a:p>
        </p:txBody>
      </p:sp>
    </p:spTree>
    <p:extLst>
      <p:ext uri="{BB962C8B-B14F-4D97-AF65-F5344CB8AC3E}">
        <p14:creationId xmlns:p14="http://schemas.microsoft.com/office/powerpoint/2010/main" val="91060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B9DE-A6A1-493E-8F5B-D4CE9DD433E6}"/>
              </a:ext>
            </a:extLst>
          </p:cNvPr>
          <p:cNvSpPr>
            <a:spLocks noGrp="1"/>
          </p:cNvSpPr>
          <p:nvPr>
            <p:ph type="title"/>
          </p:nvPr>
        </p:nvSpPr>
        <p:spPr/>
        <p:txBody>
          <a:bodyPr/>
          <a:lstStyle/>
          <a:p>
            <a:r>
              <a:rPr lang="en-US" b="1" dirty="0"/>
              <a:t>The Gog-Magog War</a:t>
            </a:r>
          </a:p>
        </p:txBody>
      </p:sp>
      <p:sp>
        <p:nvSpPr>
          <p:cNvPr id="3" name="Content Placeholder 2">
            <a:extLst>
              <a:ext uri="{FF2B5EF4-FFF2-40B4-BE49-F238E27FC236}">
                <a16:creationId xmlns:a16="http://schemas.microsoft.com/office/drawing/2014/main" id="{7A6DFA4A-1D19-4274-A408-B0F5E8F815AB}"/>
              </a:ext>
            </a:extLst>
          </p:cNvPr>
          <p:cNvSpPr>
            <a:spLocks noGrp="1"/>
          </p:cNvSpPr>
          <p:nvPr>
            <p:ph idx="1"/>
          </p:nvPr>
        </p:nvSpPr>
        <p:spPr>
          <a:xfrm>
            <a:off x="1066800" y="1659118"/>
            <a:ext cx="10396194" cy="4293626"/>
          </a:xfrm>
        </p:spPr>
        <p:txBody>
          <a:bodyPr>
            <a:normAutofit lnSpcReduction="10000"/>
          </a:bodyPr>
          <a:lstStyle/>
          <a:p>
            <a:r>
              <a:rPr lang="en-US" sz="3200" b="1" dirty="0"/>
              <a:t>Tubal</a:t>
            </a:r>
          </a:p>
          <a:p>
            <a:pPr lvl="1"/>
            <a:r>
              <a:rPr lang="en-US" sz="3000" dirty="0"/>
              <a:t>Hebrew: </a:t>
            </a:r>
            <a:r>
              <a:rPr lang="he-IL" sz="2400" b="0" i="0" u="none" strike="noStrike" baseline="0" dirty="0">
                <a:latin typeface="Ezra SIL" panose="02000400000000000000" pitchFamily="2" charset="-79"/>
                <a:cs typeface="Ezra SIL" panose="02000400000000000000" pitchFamily="2" charset="-79"/>
              </a:rPr>
              <a:t>תּוּבל קין</a:t>
            </a:r>
            <a:r>
              <a:rPr lang="en-US" sz="3000" dirty="0"/>
              <a:t> </a:t>
            </a:r>
            <a:r>
              <a:rPr lang="en-US" sz="2400" i="0" u="none" strike="noStrike" baseline="0" dirty="0">
                <a:cs typeface="Ezra SIL" panose="02000400000000000000" pitchFamily="2" charset="-79"/>
              </a:rPr>
              <a:t>(Strong’s #8422) “thou will be brought of Cain”</a:t>
            </a:r>
          </a:p>
          <a:p>
            <a:pPr lvl="2"/>
            <a:r>
              <a:rPr lang="en-US" sz="2300" i="0" u="none" strike="noStrike" baseline="0" dirty="0">
                <a:cs typeface="Ezra SIL" panose="02000400000000000000" pitchFamily="2" charset="-79"/>
              </a:rPr>
              <a:t>And Zillah, she also bare </a:t>
            </a:r>
            <a:r>
              <a:rPr lang="en-US" sz="2300" i="0" u="sng" strike="noStrike" baseline="0" dirty="0">
                <a:cs typeface="Ezra SIL" panose="02000400000000000000" pitchFamily="2" charset="-79"/>
              </a:rPr>
              <a:t>Tubal</a:t>
            </a:r>
            <a:r>
              <a:rPr lang="en-US" sz="2300" i="0" u="none" strike="noStrike" baseline="0" dirty="0">
                <a:cs typeface="Ezra SIL" panose="02000400000000000000" pitchFamily="2" charset="-79"/>
              </a:rPr>
              <a:t>-</a:t>
            </a:r>
            <a:r>
              <a:rPr lang="en-US" sz="2300" i="0" u="none" strike="noStrike" baseline="0" dirty="0" err="1">
                <a:cs typeface="Ezra SIL" panose="02000400000000000000" pitchFamily="2" charset="-79"/>
              </a:rPr>
              <a:t>cain</a:t>
            </a:r>
            <a:r>
              <a:rPr lang="en-US" sz="2300" i="0" u="none" strike="noStrike" baseline="0" dirty="0">
                <a:cs typeface="Ezra SIL" panose="02000400000000000000" pitchFamily="2" charset="-79"/>
              </a:rPr>
              <a:t>, an </a:t>
            </a:r>
            <a:r>
              <a:rPr lang="en-US" sz="2300" i="0" u="sng" strike="noStrike" baseline="0" dirty="0" err="1">
                <a:cs typeface="Ezra SIL" panose="02000400000000000000" pitchFamily="2" charset="-79"/>
              </a:rPr>
              <a:t>instructer</a:t>
            </a:r>
            <a:r>
              <a:rPr lang="en-US" sz="2300" i="0" u="sng" strike="noStrike" baseline="0" dirty="0">
                <a:cs typeface="Ezra SIL" panose="02000400000000000000" pitchFamily="2" charset="-79"/>
              </a:rPr>
              <a:t> of every artificer in brass and iron</a:t>
            </a:r>
            <a:r>
              <a:rPr lang="en-US" sz="2300" i="0" u="none" strike="noStrike" baseline="0" dirty="0">
                <a:cs typeface="Ezra SIL" panose="02000400000000000000" pitchFamily="2" charset="-79"/>
              </a:rPr>
              <a:t>: and the sister of </a:t>
            </a:r>
            <a:r>
              <a:rPr lang="en-US" sz="2300" i="0" u="sng" strike="noStrike" baseline="0" dirty="0" err="1">
                <a:cs typeface="Ezra SIL" panose="02000400000000000000" pitchFamily="2" charset="-79"/>
              </a:rPr>
              <a:t>Tubal</a:t>
            </a:r>
            <a:r>
              <a:rPr lang="en-US" sz="2300" i="0" u="none" strike="noStrike" baseline="0" dirty="0" err="1">
                <a:cs typeface="Ezra SIL" panose="02000400000000000000" pitchFamily="2" charset="-79"/>
              </a:rPr>
              <a:t>cain</a:t>
            </a:r>
            <a:r>
              <a:rPr lang="en-US" sz="2300" i="0" u="none" strike="noStrike" baseline="0" dirty="0">
                <a:cs typeface="Ezra SIL" panose="02000400000000000000" pitchFamily="2" charset="-79"/>
              </a:rPr>
              <a:t> was </a:t>
            </a:r>
            <a:r>
              <a:rPr lang="en-US" sz="2300" i="0" u="none" strike="noStrike" baseline="0" dirty="0" err="1">
                <a:cs typeface="Ezra SIL" panose="02000400000000000000" pitchFamily="2" charset="-79"/>
              </a:rPr>
              <a:t>Naamah</a:t>
            </a:r>
            <a:r>
              <a:rPr lang="en-US" sz="2300" i="0" u="none" strike="noStrike" baseline="0" dirty="0">
                <a:cs typeface="Ezra SIL" panose="02000400000000000000" pitchFamily="2" charset="-79"/>
              </a:rPr>
              <a:t>. (Genesis 4:22)</a:t>
            </a:r>
          </a:p>
          <a:p>
            <a:pPr lvl="3"/>
            <a:r>
              <a:rPr lang="en-US" sz="2300" dirty="0" err="1">
                <a:cs typeface="Ezra SIL" panose="02000400000000000000" pitchFamily="2" charset="-79"/>
              </a:rPr>
              <a:t>Instructer</a:t>
            </a:r>
            <a:r>
              <a:rPr lang="en-US" sz="2300" dirty="0">
                <a:cs typeface="Ezra SIL" panose="02000400000000000000" pitchFamily="2" charset="-79"/>
              </a:rPr>
              <a:t> = to sharpen, hammer, whet</a:t>
            </a:r>
          </a:p>
          <a:p>
            <a:pPr lvl="3"/>
            <a:r>
              <a:rPr lang="en-US" sz="2300" i="0" u="none" strike="noStrike" baseline="0" dirty="0">
                <a:cs typeface="Ezra SIL" panose="02000400000000000000" pitchFamily="2" charset="-79"/>
              </a:rPr>
              <a:t>Artificer = metal craftsman</a:t>
            </a:r>
          </a:p>
          <a:p>
            <a:pPr lvl="3"/>
            <a:r>
              <a:rPr lang="en-US" sz="2300" dirty="0">
                <a:cs typeface="Ezra SIL" panose="02000400000000000000" pitchFamily="2" charset="-79"/>
              </a:rPr>
              <a:t>A descendant of Cain, son of Lamech, the second murderer.</a:t>
            </a:r>
          </a:p>
          <a:p>
            <a:pPr lvl="3"/>
            <a:r>
              <a:rPr lang="en-US" sz="2300" i="0" u="none" strike="noStrike" baseline="0" dirty="0">
                <a:cs typeface="Ezra SIL" panose="02000400000000000000" pitchFamily="2" charset="-79"/>
              </a:rPr>
              <a:t>Cain’</a:t>
            </a:r>
            <a:r>
              <a:rPr lang="en-US" sz="2300" dirty="0">
                <a:cs typeface="Ezra SIL" panose="02000400000000000000" pitchFamily="2" charset="-79"/>
              </a:rPr>
              <a:t>s sons were the first to build cities.</a:t>
            </a:r>
          </a:p>
          <a:p>
            <a:pPr lvl="3"/>
            <a:r>
              <a:rPr lang="en-US" sz="2300" i="0" u="none" strike="noStrike" baseline="0" dirty="0">
                <a:cs typeface="Ezra SIL" panose="02000400000000000000" pitchFamily="2" charset="-79"/>
              </a:rPr>
              <a:t>Could there be </a:t>
            </a:r>
            <a:r>
              <a:rPr lang="en-US" sz="2300" i="1" u="none" strike="noStrike" baseline="0" dirty="0">
                <a:cs typeface="Ezra SIL" panose="02000400000000000000" pitchFamily="2" charset="-79"/>
              </a:rPr>
              <a:t>Nephilim</a:t>
            </a:r>
            <a:r>
              <a:rPr lang="en-US" sz="2300" u="none" strike="noStrike" baseline="0" dirty="0">
                <a:cs typeface="Ezra SIL" panose="02000400000000000000" pitchFamily="2" charset="-79"/>
              </a:rPr>
              <a:t> blood in </a:t>
            </a:r>
            <a:r>
              <a:rPr lang="en-US" sz="2300" u="none" strike="noStrike" baseline="0" dirty="0" err="1">
                <a:cs typeface="Ezra SIL" panose="02000400000000000000" pitchFamily="2" charset="-79"/>
              </a:rPr>
              <a:t>Tubalcain</a:t>
            </a:r>
            <a:r>
              <a:rPr lang="en-US" sz="2300" u="none" strike="noStrike" baseline="0" dirty="0">
                <a:cs typeface="Ezra SIL" panose="02000400000000000000" pitchFamily="2" charset="-79"/>
              </a:rPr>
              <a:t>?</a:t>
            </a:r>
            <a:endParaRPr lang="en-US" sz="2300" i="0" u="none" strike="noStrike" baseline="0" dirty="0">
              <a:cs typeface="Ezra SIL" panose="02000400000000000000" pitchFamily="2" charset="-79"/>
            </a:endParaRPr>
          </a:p>
        </p:txBody>
      </p:sp>
    </p:spTree>
    <p:extLst>
      <p:ext uri="{BB962C8B-B14F-4D97-AF65-F5344CB8AC3E}">
        <p14:creationId xmlns:p14="http://schemas.microsoft.com/office/powerpoint/2010/main" val="3288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B9DE-A6A1-493E-8F5B-D4CE9DD433E6}"/>
              </a:ext>
            </a:extLst>
          </p:cNvPr>
          <p:cNvSpPr>
            <a:spLocks noGrp="1"/>
          </p:cNvSpPr>
          <p:nvPr>
            <p:ph type="title"/>
          </p:nvPr>
        </p:nvSpPr>
        <p:spPr/>
        <p:txBody>
          <a:bodyPr/>
          <a:lstStyle/>
          <a:p>
            <a:r>
              <a:rPr lang="en-US" b="1" dirty="0"/>
              <a:t>The Gog-Magog War</a:t>
            </a:r>
          </a:p>
        </p:txBody>
      </p:sp>
      <p:sp>
        <p:nvSpPr>
          <p:cNvPr id="3" name="Content Placeholder 2">
            <a:extLst>
              <a:ext uri="{FF2B5EF4-FFF2-40B4-BE49-F238E27FC236}">
                <a16:creationId xmlns:a16="http://schemas.microsoft.com/office/drawing/2014/main" id="{7A6DFA4A-1D19-4274-A408-B0F5E8F815AB}"/>
              </a:ext>
            </a:extLst>
          </p:cNvPr>
          <p:cNvSpPr>
            <a:spLocks noGrp="1"/>
          </p:cNvSpPr>
          <p:nvPr>
            <p:ph idx="1"/>
          </p:nvPr>
        </p:nvSpPr>
        <p:spPr>
          <a:xfrm>
            <a:off x="1066800" y="1659118"/>
            <a:ext cx="10396194" cy="4293626"/>
          </a:xfrm>
        </p:spPr>
        <p:txBody>
          <a:bodyPr>
            <a:normAutofit fontScale="92500"/>
          </a:bodyPr>
          <a:lstStyle/>
          <a:p>
            <a:r>
              <a:rPr lang="en-US" sz="3200" b="1" dirty="0"/>
              <a:t>Tubal</a:t>
            </a:r>
          </a:p>
          <a:p>
            <a:pPr lvl="1"/>
            <a:r>
              <a:rPr lang="en-US" sz="3000" dirty="0"/>
              <a:t>Hebrew: </a:t>
            </a:r>
            <a:r>
              <a:rPr lang="he-IL" sz="2400" dirty="0">
                <a:latin typeface="Ezra SIL" panose="02000400000000000000" pitchFamily="2" charset="-79"/>
                <a:cs typeface="Ezra SIL" panose="02000400000000000000" pitchFamily="2" charset="-79"/>
              </a:rPr>
              <a:t>תּבל / תּוּבל</a:t>
            </a:r>
            <a:r>
              <a:rPr lang="en-US" sz="3000" dirty="0"/>
              <a:t> </a:t>
            </a:r>
            <a:r>
              <a:rPr lang="en-US" sz="2400" i="0" u="none" strike="noStrike" baseline="0" dirty="0">
                <a:cs typeface="Ezra SIL" panose="02000400000000000000" pitchFamily="2" charset="-79"/>
              </a:rPr>
              <a:t>(Strong’s #8422) “thou shall be brought”</a:t>
            </a:r>
          </a:p>
          <a:p>
            <a:pPr lvl="2"/>
            <a:r>
              <a:rPr lang="en-US" sz="2300" i="0" u="none" strike="noStrike" baseline="0" dirty="0">
                <a:cs typeface="Ezra SIL" panose="02000400000000000000" pitchFamily="2" charset="-79"/>
              </a:rPr>
              <a:t>There is </a:t>
            </a:r>
            <a:r>
              <a:rPr lang="en-US" sz="2300" i="0" u="none" strike="noStrike" baseline="0" dirty="0" err="1">
                <a:cs typeface="Ezra SIL" panose="02000400000000000000" pitchFamily="2" charset="-79"/>
              </a:rPr>
              <a:t>Meshech</a:t>
            </a:r>
            <a:r>
              <a:rPr lang="en-US" sz="2300" i="0" u="none" strike="noStrike" baseline="0" dirty="0">
                <a:cs typeface="Ezra SIL" panose="02000400000000000000" pitchFamily="2" charset="-79"/>
              </a:rPr>
              <a:t>, </a:t>
            </a:r>
            <a:r>
              <a:rPr lang="en-US" sz="2300" i="0" u="sng" strike="noStrike" baseline="0" dirty="0">
                <a:cs typeface="Ezra SIL" panose="02000400000000000000" pitchFamily="2" charset="-79"/>
              </a:rPr>
              <a:t>Tubal</a:t>
            </a:r>
            <a:r>
              <a:rPr lang="en-US" sz="2300" i="0" u="none" strike="noStrike" baseline="0" dirty="0">
                <a:cs typeface="Ezra SIL" panose="02000400000000000000" pitchFamily="2" charset="-79"/>
              </a:rPr>
              <a:t>, and all her multitude: her graves are round about him: all of them uncircumcised, slain by the sword, though they caused their terror in the land of the living. </a:t>
            </a:r>
          </a:p>
          <a:p>
            <a:pPr lvl="2"/>
            <a:r>
              <a:rPr lang="en-US" sz="2300" i="0" u="none" strike="noStrike" baseline="0" dirty="0">
                <a:cs typeface="Ezra SIL" panose="02000400000000000000" pitchFamily="2" charset="-79"/>
              </a:rPr>
              <a:t>And they shall not lie with the mighty that are fallen of the uncircumcised, which are gone down to hell with their weapons of war: and they have laid their swords under their heads, but their iniquities shall be upon their bones, though they were the terror of the mighty in the land of the living. </a:t>
            </a:r>
          </a:p>
          <a:p>
            <a:pPr lvl="2"/>
            <a:r>
              <a:rPr lang="en-US" sz="2300" i="0" u="none" strike="noStrike" baseline="0" dirty="0">
                <a:cs typeface="Ezra SIL" panose="02000400000000000000" pitchFamily="2" charset="-79"/>
              </a:rPr>
              <a:t>Yea, thou shalt be broken in the midst of the uncircumcised, and shalt lie with them that are slain with the sword. (Ezekiel 32:26-28)</a:t>
            </a:r>
          </a:p>
        </p:txBody>
      </p:sp>
    </p:spTree>
    <p:extLst>
      <p:ext uri="{BB962C8B-B14F-4D97-AF65-F5344CB8AC3E}">
        <p14:creationId xmlns:p14="http://schemas.microsoft.com/office/powerpoint/2010/main" val="107595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B9DE-A6A1-493E-8F5B-D4CE9DD433E6}"/>
              </a:ext>
            </a:extLst>
          </p:cNvPr>
          <p:cNvSpPr>
            <a:spLocks noGrp="1"/>
          </p:cNvSpPr>
          <p:nvPr>
            <p:ph type="title"/>
          </p:nvPr>
        </p:nvSpPr>
        <p:spPr/>
        <p:txBody>
          <a:bodyPr/>
          <a:lstStyle/>
          <a:p>
            <a:r>
              <a:rPr lang="en-US" b="1" dirty="0"/>
              <a:t>The Gog-Magog War</a:t>
            </a:r>
          </a:p>
        </p:txBody>
      </p:sp>
      <p:sp>
        <p:nvSpPr>
          <p:cNvPr id="3" name="Content Placeholder 2">
            <a:extLst>
              <a:ext uri="{FF2B5EF4-FFF2-40B4-BE49-F238E27FC236}">
                <a16:creationId xmlns:a16="http://schemas.microsoft.com/office/drawing/2014/main" id="{7A6DFA4A-1D19-4274-A408-B0F5E8F815AB}"/>
              </a:ext>
            </a:extLst>
          </p:cNvPr>
          <p:cNvSpPr>
            <a:spLocks noGrp="1"/>
          </p:cNvSpPr>
          <p:nvPr>
            <p:ph idx="1"/>
          </p:nvPr>
        </p:nvSpPr>
        <p:spPr>
          <a:xfrm>
            <a:off x="838986" y="1659118"/>
            <a:ext cx="10624008" cy="4293626"/>
          </a:xfrm>
        </p:spPr>
        <p:txBody>
          <a:bodyPr>
            <a:normAutofit/>
          </a:bodyPr>
          <a:lstStyle/>
          <a:p>
            <a:r>
              <a:rPr lang="en-US" sz="3200" b="1" dirty="0"/>
              <a:t>Ezekiel 39</a:t>
            </a:r>
          </a:p>
          <a:p>
            <a:pPr lvl="1"/>
            <a:r>
              <a:rPr lang="en-US" sz="2600" dirty="0">
                <a:effectLst>
                  <a:outerShdw blurRad="38100" dist="38100" dir="2700000" algn="tl">
                    <a:srgbClr val="000000">
                      <a:alpha val="43137"/>
                    </a:srgbClr>
                  </a:outerShdw>
                </a:effectLst>
              </a:rPr>
              <a:t>Thou shalt fall upon the mountains of Israel, thou, and all thy bands, and the people that is with thee: I will give thee unto the ravenous birds of every sort, and to the beasts of the field to be devoured. </a:t>
            </a:r>
          </a:p>
          <a:p>
            <a:pPr lvl="1"/>
            <a:r>
              <a:rPr lang="en-US" sz="2600" dirty="0">
                <a:effectLst>
                  <a:outerShdw blurRad="38100" dist="38100" dir="2700000" algn="tl">
                    <a:srgbClr val="000000">
                      <a:alpha val="43137"/>
                    </a:srgbClr>
                  </a:outerShdw>
                </a:effectLst>
              </a:rPr>
              <a:t>Thou shalt fall upon the open field: for I have spoken it, saith the Master YHWH.  (Ezekiel 39:4-5)</a:t>
            </a:r>
          </a:p>
        </p:txBody>
      </p:sp>
    </p:spTree>
    <p:extLst>
      <p:ext uri="{BB962C8B-B14F-4D97-AF65-F5344CB8AC3E}">
        <p14:creationId xmlns:p14="http://schemas.microsoft.com/office/powerpoint/2010/main" val="426662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63120-AF04-4537-8BF2-A832864A037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7A878B7-CB91-42D5-BD47-6086C826AFA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C8F142F-5495-4018-9609-919B38C2062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75508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B9DE-A6A1-493E-8F5B-D4CE9DD433E6}"/>
              </a:ext>
            </a:extLst>
          </p:cNvPr>
          <p:cNvSpPr>
            <a:spLocks noGrp="1"/>
          </p:cNvSpPr>
          <p:nvPr>
            <p:ph type="title"/>
          </p:nvPr>
        </p:nvSpPr>
        <p:spPr/>
        <p:txBody>
          <a:bodyPr/>
          <a:lstStyle/>
          <a:p>
            <a:r>
              <a:rPr lang="en-US" b="1" dirty="0"/>
              <a:t>The Gog-Magog War</a:t>
            </a:r>
          </a:p>
        </p:txBody>
      </p:sp>
      <p:sp>
        <p:nvSpPr>
          <p:cNvPr id="3" name="Content Placeholder 2">
            <a:extLst>
              <a:ext uri="{FF2B5EF4-FFF2-40B4-BE49-F238E27FC236}">
                <a16:creationId xmlns:a16="http://schemas.microsoft.com/office/drawing/2014/main" id="{7A6DFA4A-1D19-4274-A408-B0F5E8F815AB}"/>
              </a:ext>
            </a:extLst>
          </p:cNvPr>
          <p:cNvSpPr>
            <a:spLocks noGrp="1"/>
          </p:cNvSpPr>
          <p:nvPr>
            <p:ph idx="1"/>
          </p:nvPr>
        </p:nvSpPr>
        <p:spPr>
          <a:xfrm>
            <a:off x="838986" y="1659118"/>
            <a:ext cx="10624008" cy="4293626"/>
          </a:xfrm>
        </p:spPr>
        <p:txBody>
          <a:bodyPr>
            <a:normAutofit/>
          </a:bodyPr>
          <a:lstStyle/>
          <a:p>
            <a:pPr marL="274320" lvl="1" indent="0" algn="ctr">
              <a:buNone/>
            </a:pPr>
            <a:r>
              <a:rPr lang="en-US" sz="2600" dirty="0">
                <a:effectLst>
                  <a:outerShdw blurRad="38100" dist="38100" dir="2700000" algn="tl">
                    <a:srgbClr val="000000">
                      <a:alpha val="43137"/>
                    </a:srgbClr>
                  </a:outerShdw>
                </a:effectLst>
              </a:rPr>
              <a:t>Now Look at New Testament Prophecy:</a:t>
            </a:r>
          </a:p>
          <a:p>
            <a:pPr lvl="1"/>
            <a:r>
              <a:rPr lang="en-US" sz="2600" dirty="0">
                <a:effectLst>
                  <a:outerShdw blurRad="38100" dist="38100" dir="2700000" algn="tl">
                    <a:srgbClr val="000000">
                      <a:alpha val="43137"/>
                    </a:srgbClr>
                  </a:outerShdw>
                </a:effectLst>
              </a:rPr>
              <a:t>And I saw an angel standing in the sun; and he cried with a loud voice, saying to all the fowls that fly in the midst of heaven, Come and gather yourselves together unto the supper of the great Elohim; </a:t>
            </a:r>
          </a:p>
          <a:p>
            <a:pPr lvl="1"/>
            <a:r>
              <a:rPr lang="en-US" sz="2600" spc="-20" dirty="0">
                <a:effectLst>
                  <a:outerShdw blurRad="38100" dist="38100" dir="2700000" algn="tl">
                    <a:srgbClr val="000000">
                      <a:alpha val="43137"/>
                    </a:srgbClr>
                  </a:outerShdw>
                </a:effectLst>
              </a:rPr>
              <a:t>That ye may eat the flesh of kings, and the flesh of captains, and the flesh of mighty men, and the flesh of horses, and of them that sit on them, and the flesh of all men, both free and bond, both small and great. (Revelation 19:17-18)</a:t>
            </a:r>
          </a:p>
        </p:txBody>
      </p:sp>
    </p:spTree>
    <p:extLst>
      <p:ext uri="{BB962C8B-B14F-4D97-AF65-F5344CB8AC3E}">
        <p14:creationId xmlns:p14="http://schemas.microsoft.com/office/powerpoint/2010/main" val="340124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B9DE-A6A1-493E-8F5B-D4CE9DD433E6}"/>
              </a:ext>
            </a:extLst>
          </p:cNvPr>
          <p:cNvSpPr>
            <a:spLocks noGrp="1"/>
          </p:cNvSpPr>
          <p:nvPr>
            <p:ph type="title"/>
          </p:nvPr>
        </p:nvSpPr>
        <p:spPr/>
        <p:txBody>
          <a:bodyPr/>
          <a:lstStyle/>
          <a:p>
            <a:r>
              <a:rPr lang="en-US" b="1" dirty="0"/>
              <a:t>The Gog-Magog War</a:t>
            </a:r>
          </a:p>
        </p:txBody>
      </p:sp>
      <p:sp>
        <p:nvSpPr>
          <p:cNvPr id="3" name="Content Placeholder 2">
            <a:extLst>
              <a:ext uri="{FF2B5EF4-FFF2-40B4-BE49-F238E27FC236}">
                <a16:creationId xmlns:a16="http://schemas.microsoft.com/office/drawing/2014/main" id="{7A6DFA4A-1D19-4274-A408-B0F5E8F815AB}"/>
              </a:ext>
            </a:extLst>
          </p:cNvPr>
          <p:cNvSpPr>
            <a:spLocks noGrp="1"/>
          </p:cNvSpPr>
          <p:nvPr>
            <p:ph idx="1"/>
          </p:nvPr>
        </p:nvSpPr>
        <p:spPr>
          <a:xfrm>
            <a:off x="791852" y="1659118"/>
            <a:ext cx="10671142" cy="4293626"/>
          </a:xfrm>
        </p:spPr>
        <p:txBody>
          <a:bodyPr>
            <a:normAutofit/>
          </a:bodyPr>
          <a:lstStyle/>
          <a:p>
            <a:r>
              <a:rPr lang="en-US" sz="3200" b="1" dirty="0"/>
              <a:t>Ezekiel 39</a:t>
            </a:r>
          </a:p>
          <a:p>
            <a:pPr lvl="1"/>
            <a:r>
              <a:rPr lang="en-US" sz="2400" dirty="0">
                <a:effectLst>
                  <a:outerShdw blurRad="38100" dist="38100" dir="2700000" algn="tl">
                    <a:srgbClr val="000000">
                      <a:alpha val="43137"/>
                    </a:srgbClr>
                  </a:outerShdw>
                </a:effectLst>
              </a:rPr>
              <a:t>And I will send a fire on </a:t>
            </a:r>
            <a:r>
              <a:rPr lang="en-US" sz="2400" u="sng" dirty="0">
                <a:effectLst>
                  <a:outerShdw blurRad="38100" dist="38100" dir="2700000" algn="tl">
                    <a:srgbClr val="000000">
                      <a:alpha val="43137"/>
                    </a:srgbClr>
                  </a:outerShdw>
                </a:effectLst>
              </a:rPr>
              <a:t>Magog</a:t>
            </a:r>
            <a:r>
              <a:rPr lang="en-US" sz="2400" dirty="0">
                <a:effectLst>
                  <a:outerShdw blurRad="38100" dist="38100" dir="2700000" algn="tl">
                    <a:srgbClr val="000000">
                      <a:alpha val="43137"/>
                    </a:srgbClr>
                  </a:outerShdw>
                </a:effectLst>
              </a:rPr>
              <a:t>, and among them that dwell carelessly in the isles: and they shall know that I am YHWH. </a:t>
            </a:r>
          </a:p>
          <a:p>
            <a:pPr lvl="1"/>
            <a:r>
              <a:rPr lang="en-US" sz="2400" dirty="0">
                <a:effectLst>
                  <a:outerShdw blurRad="38100" dist="38100" dir="2700000" algn="tl">
                    <a:srgbClr val="000000">
                      <a:alpha val="43137"/>
                    </a:srgbClr>
                  </a:outerShdw>
                </a:effectLst>
              </a:rPr>
              <a:t>So will I make my holy name known in the midst of my people Israel; and I will not let them pollute my holy name any more: and the heathen shall know that I am YHWH, the Holy One in Israel. (Ezekiel 39:6-7)</a:t>
            </a:r>
          </a:p>
        </p:txBody>
      </p:sp>
    </p:spTree>
    <p:extLst>
      <p:ext uri="{BB962C8B-B14F-4D97-AF65-F5344CB8AC3E}">
        <p14:creationId xmlns:p14="http://schemas.microsoft.com/office/powerpoint/2010/main" val="40715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B9DE-A6A1-493E-8F5B-D4CE9DD433E6}"/>
              </a:ext>
            </a:extLst>
          </p:cNvPr>
          <p:cNvSpPr>
            <a:spLocks noGrp="1"/>
          </p:cNvSpPr>
          <p:nvPr>
            <p:ph type="title"/>
          </p:nvPr>
        </p:nvSpPr>
        <p:spPr/>
        <p:txBody>
          <a:bodyPr/>
          <a:lstStyle/>
          <a:p>
            <a:r>
              <a:rPr lang="en-US" b="1" dirty="0"/>
              <a:t>The Gog-Magog War</a:t>
            </a:r>
          </a:p>
        </p:txBody>
      </p:sp>
      <p:sp>
        <p:nvSpPr>
          <p:cNvPr id="3" name="Content Placeholder 2">
            <a:extLst>
              <a:ext uri="{FF2B5EF4-FFF2-40B4-BE49-F238E27FC236}">
                <a16:creationId xmlns:a16="http://schemas.microsoft.com/office/drawing/2014/main" id="{7A6DFA4A-1D19-4274-A408-B0F5E8F815AB}"/>
              </a:ext>
            </a:extLst>
          </p:cNvPr>
          <p:cNvSpPr>
            <a:spLocks noGrp="1"/>
          </p:cNvSpPr>
          <p:nvPr>
            <p:ph idx="1"/>
          </p:nvPr>
        </p:nvSpPr>
        <p:spPr>
          <a:xfrm>
            <a:off x="791852" y="1659118"/>
            <a:ext cx="10671142" cy="4293626"/>
          </a:xfrm>
        </p:spPr>
        <p:txBody>
          <a:bodyPr>
            <a:normAutofit fontScale="92500"/>
          </a:bodyPr>
          <a:lstStyle/>
          <a:p>
            <a:r>
              <a:rPr lang="en-US" sz="3200" b="1" dirty="0"/>
              <a:t>Ezekiel 39</a:t>
            </a:r>
          </a:p>
          <a:p>
            <a:pPr lvl="1"/>
            <a:r>
              <a:rPr lang="en-US" sz="2800" dirty="0"/>
              <a:t>And they that dwell in the cities of Israel shall go forth, and shall set on fire and burn the weapons, both the shields and the bucklers, the bows and the arrows, and the </a:t>
            </a:r>
            <a:r>
              <a:rPr lang="en-US" sz="2800" dirty="0" err="1"/>
              <a:t>handstaves</a:t>
            </a:r>
            <a:r>
              <a:rPr lang="en-US" sz="2800" dirty="0"/>
              <a:t>, and the spears, and </a:t>
            </a:r>
            <a:r>
              <a:rPr lang="en-US" sz="2800" u="sng" dirty="0"/>
              <a:t>they shall burn them with fire seven years</a:t>
            </a:r>
            <a:r>
              <a:rPr lang="en-US" sz="2800" dirty="0"/>
              <a:t>: </a:t>
            </a:r>
          </a:p>
          <a:p>
            <a:pPr lvl="1"/>
            <a:r>
              <a:rPr lang="en-US" sz="2800" dirty="0"/>
              <a:t>So that they shall take </a:t>
            </a:r>
            <a:r>
              <a:rPr lang="en-US" sz="2800" u="sng" dirty="0"/>
              <a:t>no wood out of the field</a:t>
            </a:r>
            <a:r>
              <a:rPr lang="en-US" sz="2800" dirty="0"/>
              <a:t>, neither cut down any out of the forests; for they shall </a:t>
            </a:r>
            <a:r>
              <a:rPr lang="en-US" sz="2800" u="sng" dirty="0"/>
              <a:t>burn the weapons with fire</a:t>
            </a:r>
            <a:r>
              <a:rPr lang="en-US" sz="2800" dirty="0"/>
              <a:t>: and they shall </a:t>
            </a:r>
            <a:r>
              <a:rPr lang="en-US" sz="2800" u="sng" dirty="0"/>
              <a:t>spoil those that spoiled them</a:t>
            </a:r>
            <a:r>
              <a:rPr lang="en-US" sz="2800" dirty="0"/>
              <a:t>, and </a:t>
            </a:r>
            <a:r>
              <a:rPr lang="en-US" sz="2800" u="sng" dirty="0"/>
              <a:t>rob those that robbed them</a:t>
            </a:r>
            <a:r>
              <a:rPr lang="en-US" sz="2800" dirty="0"/>
              <a:t>, saith the Master YHWH. (Ezekiel 39:9-10)</a:t>
            </a:r>
          </a:p>
        </p:txBody>
      </p:sp>
    </p:spTree>
    <p:extLst>
      <p:ext uri="{BB962C8B-B14F-4D97-AF65-F5344CB8AC3E}">
        <p14:creationId xmlns:p14="http://schemas.microsoft.com/office/powerpoint/2010/main" val="82839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B9DE-A6A1-493E-8F5B-D4CE9DD433E6}"/>
              </a:ext>
            </a:extLst>
          </p:cNvPr>
          <p:cNvSpPr>
            <a:spLocks noGrp="1"/>
          </p:cNvSpPr>
          <p:nvPr>
            <p:ph type="title"/>
          </p:nvPr>
        </p:nvSpPr>
        <p:spPr/>
        <p:txBody>
          <a:bodyPr/>
          <a:lstStyle/>
          <a:p>
            <a:r>
              <a:rPr lang="en-US" b="1" dirty="0"/>
              <a:t>The Gog-Magog War</a:t>
            </a:r>
          </a:p>
        </p:txBody>
      </p:sp>
      <p:sp>
        <p:nvSpPr>
          <p:cNvPr id="3" name="Content Placeholder 2">
            <a:extLst>
              <a:ext uri="{FF2B5EF4-FFF2-40B4-BE49-F238E27FC236}">
                <a16:creationId xmlns:a16="http://schemas.microsoft.com/office/drawing/2014/main" id="{7A6DFA4A-1D19-4274-A408-B0F5E8F815AB}"/>
              </a:ext>
            </a:extLst>
          </p:cNvPr>
          <p:cNvSpPr>
            <a:spLocks noGrp="1"/>
          </p:cNvSpPr>
          <p:nvPr>
            <p:ph idx="1"/>
          </p:nvPr>
        </p:nvSpPr>
        <p:spPr>
          <a:xfrm>
            <a:off x="791852" y="1659118"/>
            <a:ext cx="10671142" cy="4760536"/>
          </a:xfrm>
        </p:spPr>
        <p:txBody>
          <a:bodyPr>
            <a:normAutofit lnSpcReduction="10000"/>
          </a:bodyPr>
          <a:lstStyle/>
          <a:p>
            <a:r>
              <a:rPr lang="en-US" sz="3200" b="1" dirty="0"/>
              <a:t>Ezekiel 39</a:t>
            </a:r>
          </a:p>
          <a:p>
            <a:pPr lvl="1"/>
            <a:r>
              <a:rPr lang="en-US" sz="2800" dirty="0"/>
              <a:t>And it shall come to pass in that day, that I will give unto Gog a place there of graves in Israel, the valley of the passengers on the east of the sea: and </a:t>
            </a:r>
            <a:r>
              <a:rPr lang="en-US" sz="2800" u="sng" dirty="0"/>
              <a:t>it shall stop the noses of the passengers</a:t>
            </a:r>
            <a:r>
              <a:rPr lang="en-US" sz="2800" dirty="0"/>
              <a:t>: and there shall they bury Gog and all his multitude: and they shall call it The valley of Hamon-</a:t>
            </a:r>
            <a:r>
              <a:rPr lang="en-US" sz="2800" dirty="0" err="1"/>
              <a:t>gog</a:t>
            </a:r>
            <a:r>
              <a:rPr lang="en-US" sz="2800" dirty="0"/>
              <a:t>. </a:t>
            </a:r>
          </a:p>
          <a:p>
            <a:pPr lvl="1"/>
            <a:r>
              <a:rPr lang="en-US" sz="2800" dirty="0"/>
              <a:t>And seven months shall the house of Israel be burying of them, that they may cleanse the land. </a:t>
            </a:r>
          </a:p>
          <a:p>
            <a:pPr lvl="1"/>
            <a:r>
              <a:rPr lang="en-US" sz="2800" dirty="0"/>
              <a:t>Yea, all the people of the land shall bury them; and it shall be to them a renown the day that I shall be glorified, saith the Master YHWH. (Ezekiel 39:11-13)</a:t>
            </a:r>
          </a:p>
        </p:txBody>
      </p:sp>
    </p:spTree>
    <p:extLst>
      <p:ext uri="{BB962C8B-B14F-4D97-AF65-F5344CB8AC3E}">
        <p14:creationId xmlns:p14="http://schemas.microsoft.com/office/powerpoint/2010/main" val="168498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B9DE-A6A1-493E-8F5B-D4CE9DD433E6}"/>
              </a:ext>
            </a:extLst>
          </p:cNvPr>
          <p:cNvSpPr>
            <a:spLocks noGrp="1"/>
          </p:cNvSpPr>
          <p:nvPr>
            <p:ph type="title"/>
          </p:nvPr>
        </p:nvSpPr>
        <p:spPr/>
        <p:txBody>
          <a:bodyPr/>
          <a:lstStyle/>
          <a:p>
            <a:r>
              <a:rPr lang="en-US" b="1" dirty="0"/>
              <a:t>The Gog-Magog War</a:t>
            </a:r>
          </a:p>
        </p:txBody>
      </p:sp>
      <p:sp>
        <p:nvSpPr>
          <p:cNvPr id="3" name="Content Placeholder 2">
            <a:extLst>
              <a:ext uri="{FF2B5EF4-FFF2-40B4-BE49-F238E27FC236}">
                <a16:creationId xmlns:a16="http://schemas.microsoft.com/office/drawing/2014/main" id="{7A6DFA4A-1D19-4274-A408-B0F5E8F815AB}"/>
              </a:ext>
            </a:extLst>
          </p:cNvPr>
          <p:cNvSpPr>
            <a:spLocks noGrp="1"/>
          </p:cNvSpPr>
          <p:nvPr>
            <p:ph idx="1"/>
          </p:nvPr>
        </p:nvSpPr>
        <p:spPr>
          <a:xfrm>
            <a:off x="791852" y="1659118"/>
            <a:ext cx="10671142" cy="4760536"/>
          </a:xfrm>
        </p:spPr>
        <p:txBody>
          <a:bodyPr>
            <a:normAutofit/>
          </a:bodyPr>
          <a:lstStyle/>
          <a:p>
            <a:r>
              <a:rPr lang="en-US" sz="3200" b="1" dirty="0"/>
              <a:t>Ezekiel 39</a:t>
            </a:r>
          </a:p>
          <a:p>
            <a:pPr lvl="1"/>
            <a:r>
              <a:rPr lang="en-US" sz="2800" dirty="0"/>
              <a:t>And they shall sever out men of continual employment, passing through the land to bury with the passengers those that remain upon the face of the earth, to cleanse it: after the end of seven months shall they search. </a:t>
            </a:r>
          </a:p>
          <a:p>
            <a:pPr lvl="1"/>
            <a:r>
              <a:rPr lang="en-US" sz="2800" dirty="0"/>
              <a:t>And the passengers that pass through the land, when any </a:t>
            </a:r>
            <a:r>
              <a:rPr lang="en-US" sz="2800" dirty="0" err="1"/>
              <a:t>seeth</a:t>
            </a:r>
            <a:r>
              <a:rPr lang="en-US" sz="2800" dirty="0"/>
              <a:t> a man's bone, then shall he set up a sign by it, till the buriers have buried it in the valley of Hamon-</a:t>
            </a:r>
            <a:r>
              <a:rPr lang="en-US" sz="2800" dirty="0" err="1"/>
              <a:t>gog</a:t>
            </a:r>
            <a:r>
              <a:rPr lang="en-US" sz="2800" dirty="0"/>
              <a:t>. </a:t>
            </a:r>
          </a:p>
          <a:p>
            <a:pPr lvl="1"/>
            <a:r>
              <a:rPr lang="en-US" sz="2800" dirty="0"/>
              <a:t>And also the name of the city shall be </a:t>
            </a:r>
            <a:r>
              <a:rPr lang="en-US" sz="2800" dirty="0" err="1"/>
              <a:t>Hamonah</a:t>
            </a:r>
            <a:r>
              <a:rPr lang="en-US" sz="2800" dirty="0"/>
              <a:t>. Thus shall they cleanse the land. (Ezekiel 39:14-16)</a:t>
            </a:r>
          </a:p>
        </p:txBody>
      </p:sp>
    </p:spTree>
    <p:extLst>
      <p:ext uri="{BB962C8B-B14F-4D97-AF65-F5344CB8AC3E}">
        <p14:creationId xmlns:p14="http://schemas.microsoft.com/office/powerpoint/2010/main" val="1771983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B9DE-A6A1-493E-8F5B-D4CE9DD433E6}"/>
              </a:ext>
            </a:extLst>
          </p:cNvPr>
          <p:cNvSpPr>
            <a:spLocks noGrp="1"/>
          </p:cNvSpPr>
          <p:nvPr>
            <p:ph type="title"/>
          </p:nvPr>
        </p:nvSpPr>
        <p:spPr/>
        <p:txBody>
          <a:bodyPr/>
          <a:lstStyle/>
          <a:p>
            <a:r>
              <a:rPr lang="en-US" b="1" dirty="0"/>
              <a:t>The Gog-Magog War</a:t>
            </a:r>
          </a:p>
        </p:txBody>
      </p:sp>
      <p:sp>
        <p:nvSpPr>
          <p:cNvPr id="3" name="Content Placeholder 2">
            <a:extLst>
              <a:ext uri="{FF2B5EF4-FFF2-40B4-BE49-F238E27FC236}">
                <a16:creationId xmlns:a16="http://schemas.microsoft.com/office/drawing/2014/main" id="{7A6DFA4A-1D19-4274-A408-B0F5E8F815AB}"/>
              </a:ext>
            </a:extLst>
          </p:cNvPr>
          <p:cNvSpPr>
            <a:spLocks noGrp="1"/>
          </p:cNvSpPr>
          <p:nvPr>
            <p:ph idx="1"/>
          </p:nvPr>
        </p:nvSpPr>
        <p:spPr>
          <a:xfrm>
            <a:off x="791852" y="1659118"/>
            <a:ext cx="10671142" cy="4760536"/>
          </a:xfrm>
        </p:spPr>
        <p:txBody>
          <a:bodyPr>
            <a:normAutofit/>
          </a:bodyPr>
          <a:lstStyle/>
          <a:p>
            <a:r>
              <a:rPr lang="en-US" sz="3200" b="1" dirty="0"/>
              <a:t>Ezekiel 39</a:t>
            </a:r>
          </a:p>
          <a:p>
            <a:pPr lvl="1"/>
            <a:r>
              <a:rPr lang="en-US" sz="2800" dirty="0"/>
              <a:t>And, thou son of man, thus saith the Master YHWH; Speak unto every feathered fowl, and to every beast of the field, Assemble yourselves, and come; gather yourselves on every side to my sacrifice that I do sacrifice for you, even a great sacrifice upon the mountains of Israel, that ye may eat flesh, and drink blood. </a:t>
            </a:r>
          </a:p>
          <a:p>
            <a:pPr lvl="1"/>
            <a:r>
              <a:rPr lang="en-US" sz="2800" dirty="0"/>
              <a:t>Ye shall eat the flesh of the mighty, and drink the blood of the princes of the earth, of rams, of lambs, and of goats, of bullocks, all of them fatlings of Bashan. (Ezekiel 39:17-18)</a:t>
            </a:r>
          </a:p>
        </p:txBody>
      </p:sp>
    </p:spTree>
    <p:extLst>
      <p:ext uri="{BB962C8B-B14F-4D97-AF65-F5344CB8AC3E}">
        <p14:creationId xmlns:p14="http://schemas.microsoft.com/office/powerpoint/2010/main" val="3624182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B9DE-A6A1-493E-8F5B-D4CE9DD433E6}"/>
              </a:ext>
            </a:extLst>
          </p:cNvPr>
          <p:cNvSpPr>
            <a:spLocks noGrp="1"/>
          </p:cNvSpPr>
          <p:nvPr>
            <p:ph type="title"/>
          </p:nvPr>
        </p:nvSpPr>
        <p:spPr/>
        <p:txBody>
          <a:bodyPr/>
          <a:lstStyle/>
          <a:p>
            <a:r>
              <a:rPr lang="en-US" b="1" dirty="0"/>
              <a:t>The Gog-Magog War</a:t>
            </a:r>
          </a:p>
        </p:txBody>
      </p:sp>
      <p:sp>
        <p:nvSpPr>
          <p:cNvPr id="3" name="Content Placeholder 2">
            <a:extLst>
              <a:ext uri="{FF2B5EF4-FFF2-40B4-BE49-F238E27FC236}">
                <a16:creationId xmlns:a16="http://schemas.microsoft.com/office/drawing/2014/main" id="{7A6DFA4A-1D19-4274-A408-B0F5E8F815AB}"/>
              </a:ext>
            </a:extLst>
          </p:cNvPr>
          <p:cNvSpPr>
            <a:spLocks noGrp="1"/>
          </p:cNvSpPr>
          <p:nvPr>
            <p:ph idx="1"/>
          </p:nvPr>
        </p:nvSpPr>
        <p:spPr>
          <a:xfrm>
            <a:off x="791852" y="1659118"/>
            <a:ext cx="10671142" cy="4760536"/>
          </a:xfrm>
        </p:spPr>
        <p:txBody>
          <a:bodyPr>
            <a:normAutofit/>
          </a:bodyPr>
          <a:lstStyle/>
          <a:p>
            <a:r>
              <a:rPr lang="en-US" sz="3200" b="1" dirty="0"/>
              <a:t>Ezekiel 39</a:t>
            </a:r>
          </a:p>
          <a:p>
            <a:pPr lvl="1"/>
            <a:r>
              <a:rPr lang="en-US" sz="2800" dirty="0"/>
              <a:t>And ye shall eat fat till ye be full, and drink blood till ye be drunken, of my sacrifice which I have sacrificed for you. </a:t>
            </a:r>
          </a:p>
          <a:p>
            <a:pPr lvl="1"/>
            <a:r>
              <a:rPr lang="en-US" sz="2800" dirty="0"/>
              <a:t>Thus ye shall be filled at my table with horses and chariots, with mighty men, and with all men of war, saith the Master YHWH. (Ezekiel 39:19-20)</a:t>
            </a:r>
          </a:p>
        </p:txBody>
      </p:sp>
    </p:spTree>
    <p:extLst>
      <p:ext uri="{BB962C8B-B14F-4D97-AF65-F5344CB8AC3E}">
        <p14:creationId xmlns:p14="http://schemas.microsoft.com/office/powerpoint/2010/main" val="128337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B9DE-A6A1-493E-8F5B-D4CE9DD433E6}"/>
              </a:ext>
            </a:extLst>
          </p:cNvPr>
          <p:cNvSpPr>
            <a:spLocks noGrp="1"/>
          </p:cNvSpPr>
          <p:nvPr>
            <p:ph type="title"/>
          </p:nvPr>
        </p:nvSpPr>
        <p:spPr/>
        <p:txBody>
          <a:bodyPr/>
          <a:lstStyle/>
          <a:p>
            <a:r>
              <a:rPr lang="en-US" b="1" dirty="0"/>
              <a:t>The Gog-Magog War</a:t>
            </a:r>
          </a:p>
        </p:txBody>
      </p:sp>
      <p:sp>
        <p:nvSpPr>
          <p:cNvPr id="3" name="Content Placeholder 2">
            <a:extLst>
              <a:ext uri="{FF2B5EF4-FFF2-40B4-BE49-F238E27FC236}">
                <a16:creationId xmlns:a16="http://schemas.microsoft.com/office/drawing/2014/main" id="{7A6DFA4A-1D19-4274-A408-B0F5E8F815AB}"/>
              </a:ext>
            </a:extLst>
          </p:cNvPr>
          <p:cNvSpPr>
            <a:spLocks noGrp="1"/>
          </p:cNvSpPr>
          <p:nvPr>
            <p:ph idx="1"/>
          </p:nvPr>
        </p:nvSpPr>
        <p:spPr>
          <a:xfrm>
            <a:off x="791852" y="1659118"/>
            <a:ext cx="10671142" cy="4760536"/>
          </a:xfrm>
        </p:spPr>
        <p:txBody>
          <a:bodyPr>
            <a:normAutofit/>
          </a:bodyPr>
          <a:lstStyle/>
          <a:p>
            <a:r>
              <a:rPr lang="en-US" sz="3200" b="1" dirty="0"/>
              <a:t>Ezekiel 39</a:t>
            </a:r>
          </a:p>
          <a:p>
            <a:pPr lvl="1"/>
            <a:r>
              <a:rPr lang="en-US" sz="2800" dirty="0"/>
              <a:t>And I will set my glory among the heathen, and all the heathen shall see my judgment that I have executed, and my hand that I have laid upon them. </a:t>
            </a:r>
          </a:p>
          <a:p>
            <a:pPr lvl="1"/>
            <a:r>
              <a:rPr lang="en-US" sz="2800" dirty="0"/>
              <a:t>So the house of Israel shall know that I am YHWH their Elohim from that day and forward. (Ezekiel 39:21-22)</a:t>
            </a:r>
          </a:p>
        </p:txBody>
      </p:sp>
    </p:spTree>
    <p:extLst>
      <p:ext uri="{BB962C8B-B14F-4D97-AF65-F5344CB8AC3E}">
        <p14:creationId xmlns:p14="http://schemas.microsoft.com/office/powerpoint/2010/main" val="311408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B9DE-A6A1-493E-8F5B-D4CE9DD433E6}"/>
              </a:ext>
            </a:extLst>
          </p:cNvPr>
          <p:cNvSpPr>
            <a:spLocks noGrp="1"/>
          </p:cNvSpPr>
          <p:nvPr>
            <p:ph type="title"/>
          </p:nvPr>
        </p:nvSpPr>
        <p:spPr/>
        <p:txBody>
          <a:bodyPr/>
          <a:lstStyle/>
          <a:p>
            <a:r>
              <a:rPr lang="en-US" b="1" dirty="0"/>
              <a:t>The Gog-Magog War</a:t>
            </a:r>
          </a:p>
        </p:txBody>
      </p:sp>
      <p:sp>
        <p:nvSpPr>
          <p:cNvPr id="3" name="Content Placeholder 2">
            <a:extLst>
              <a:ext uri="{FF2B5EF4-FFF2-40B4-BE49-F238E27FC236}">
                <a16:creationId xmlns:a16="http://schemas.microsoft.com/office/drawing/2014/main" id="{7A6DFA4A-1D19-4274-A408-B0F5E8F815AB}"/>
              </a:ext>
            </a:extLst>
          </p:cNvPr>
          <p:cNvSpPr>
            <a:spLocks noGrp="1"/>
          </p:cNvSpPr>
          <p:nvPr>
            <p:ph idx="1"/>
          </p:nvPr>
        </p:nvSpPr>
        <p:spPr>
          <a:xfrm>
            <a:off x="791852" y="1659118"/>
            <a:ext cx="10671142" cy="4760536"/>
          </a:xfrm>
        </p:spPr>
        <p:txBody>
          <a:bodyPr>
            <a:normAutofit/>
          </a:bodyPr>
          <a:lstStyle/>
          <a:p>
            <a:r>
              <a:rPr lang="en-US" sz="3200" b="1" dirty="0"/>
              <a:t>Ezekiel 39</a:t>
            </a:r>
          </a:p>
          <a:p>
            <a:pPr lvl="1"/>
            <a:r>
              <a:rPr lang="en-US" sz="2800" dirty="0"/>
              <a:t>And the heathen shall know that the house of Israel went into captivity for their iniquity: because they trespassed against me, therefore hid I my face from them, and gave them into the hand of their enemies: so fell they all by the sword. </a:t>
            </a:r>
          </a:p>
          <a:p>
            <a:pPr lvl="1"/>
            <a:r>
              <a:rPr lang="en-US" sz="2800" dirty="0"/>
              <a:t>According to their uncleanness and according to their transgressions have I done unto them, and hid my face from them. (Ezekiel 39:23-24)</a:t>
            </a:r>
          </a:p>
        </p:txBody>
      </p:sp>
    </p:spTree>
    <p:extLst>
      <p:ext uri="{BB962C8B-B14F-4D97-AF65-F5344CB8AC3E}">
        <p14:creationId xmlns:p14="http://schemas.microsoft.com/office/powerpoint/2010/main" val="407129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B9DE-A6A1-493E-8F5B-D4CE9DD433E6}"/>
              </a:ext>
            </a:extLst>
          </p:cNvPr>
          <p:cNvSpPr>
            <a:spLocks noGrp="1"/>
          </p:cNvSpPr>
          <p:nvPr>
            <p:ph type="title"/>
          </p:nvPr>
        </p:nvSpPr>
        <p:spPr/>
        <p:txBody>
          <a:bodyPr/>
          <a:lstStyle/>
          <a:p>
            <a:r>
              <a:rPr lang="en-US" b="1" dirty="0"/>
              <a:t>The Gog-Magog War</a:t>
            </a:r>
          </a:p>
        </p:txBody>
      </p:sp>
      <p:sp>
        <p:nvSpPr>
          <p:cNvPr id="3" name="Content Placeholder 2">
            <a:extLst>
              <a:ext uri="{FF2B5EF4-FFF2-40B4-BE49-F238E27FC236}">
                <a16:creationId xmlns:a16="http://schemas.microsoft.com/office/drawing/2014/main" id="{7A6DFA4A-1D19-4274-A408-B0F5E8F815AB}"/>
              </a:ext>
            </a:extLst>
          </p:cNvPr>
          <p:cNvSpPr>
            <a:spLocks noGrp="1"/>
          </p:cNvSpPr>
          <p:nvPr>
            <p:ph idx="1"/>
          </p:nvPr>
        </p:nvSpPr>
        <p:spPr>
          <a:xfrm>
            <a:off x="791852" y="1659118"/>
            <a:ext cx="10671142" cy="4760536"/>
          </a:xfrm>
        </p:spPr>
        <p:txBody>
          <a:bodyPr>
            <a:normAutofit/>
          </a:bodyPr>
          <a:lstStyle/>
          <a:p>
            <a:r>
              <a:rPr lang="en-US" sz="3200" b="1" dirty="0"/>
              <a:t>Ezekiel 39</a:t>
            </a:r>
          </a:p>
          <a:p>
            <a:pPr lvl="1"/>
            <a:r>
              <a:rPr lang="en-US" sz="2800" dirty="0"/>
              <a:t>Therefore thus saith the Master YHWH; Now will I bring again the captivity of Jacob, and have mercy upon the whole house of Israel, and will be jealous for my holy name; </a:t>
            </a:r>
          </a:p>
          <a:p>
            <a:pPr lvl="1"/>
            <a:r>
              <a:rPr lang="en-US" sz="2800" dirty="0"/>
              <a:t>After that they have borne their shame, and all their trespasses whereby they have trespassed against me, when they dwelt safely in their land, and none made them afraid. (Ezekiel 39:25-26)</a:t>
            </a:r>
          </a:p>
        </p:txBody>
      </p:sp>
    </p:spTree>
    <p:extLst>
      <p:ext uri="{BB962C8B-B14F-4D97-AF65-F5344CB8AC3E}">
        <p14:creationId xmlns:p14="http://schemas.microsoft.com/office/powerpoint/2010/main" val="2551136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CC540-F2AA-44EB-96F9-AD1EE43F364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3A26419-E4DA-477C-852B-3466D7F24A1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681CD86-DBB7-4465-89B2-92E36787E8B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69872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B9DE-A6A1-493E-8F5B-D4CE9DD433E6}"/>
              </a:ext>
            </a:extLst>
          </p:cNvPr>
          <p:cNvSpPr>
            <a:spLocks noGrp="1"/>
          </p:cNvSpPr>
          <p:nvPr>
            <p:ph type="title"/>
          </p:nvPr>
        </p:nvSpPr>
        <p:spPr/>
        <p:txBody>
          <a:bodyPr/>
          <a:lstStyle/>
          <a:p>
            <a:r>
              <a:rPr lang="en-US" b="1" dirty="0"/>
              <a:t>The Gog-Magog War</a:t>
            </a:r>
          </a:p>
        </p:txBody>
      </p:sp>
      <p:sp>
        <p:nvSpPr>
          <p:cNvPr id="3" name="Content Placeholder 2">
            <a:extLst>
              <a:ext uri="{FF2B5EF4-FFF2-40B4-BE49-F238E27FC236}">
                <a16:creationId xmlns:a16="http://schemas.microsoft.com/office/drawing/2014/main" id="{7A6DFA4A-1D19-4274-A408-B0F5E8F815AB}"/>
              </a:ext>
            </a:extLst>
          </p:cNvPr>
          <p:cNvSpPr>
            <a:spLocks noGrp="1"/>
          </p:cNvSpPr>
          <p:nvPr>
            <p:ph idx="1"/>
          </p:nvPr>
        </p:nvSpPr>
        <p:spPr>
          <a:xfrm>
            <a:off x="791852" y="1659118"/>
            <a:ext cx="10671142" cy="4760536"/>
          </a:xfrm>
        </p:spPr>
        <p:txBody>
          <a:bodyPr>
            <a:normAutofit lnSpcReduction="10000"/>
          </a:bodyPr>
          <a:lstStyle/>
          <a:p>
            <a:r>
              <a:rPr lang="en-US" sz="3200" b="1" dirty="0"/>
              <a:t>Ezekiel 39</a:t>
            </a:r>
          </a:p>
          <a:p>
            <a:pPr lvl="1"/>
            <a:r>
              <a:rPr lang="en-US" sz="2800" dirty="0"/>
              <a:t>When I have brought them again from the people, and gathered them out of their enemies' lands, and am sanctified in them in the sight of many nations; </a:t>
            </a:r>
          </a:p>
          <a:p>
            <a:pPr lvl="1"/>
            <a:r>
              <a:rPr lang="en-US" sz="2800" dirty="0"/>
              <a:t>Then shall they know that I am YHWH their Elohim, which cause them to be led into captivity among the heathen: but I have gathered them unto their own land, and have left none of them any more there</a:t>
            </a:r>
            <a:r>
              <a:rPr lang="en-US" sz="2800"/>
              <a:t>. </a:t>
            </a:r>
          </a:p>
          <a:p>
            <a:pPr lvl="1"/>
            <a:r>
              <a:rPr lang="en-US" sz="2800"/>
              <a:t>Neither </a:t>
            </a:r>
            <a:r>
              <a:rPr lang="en-US" sz="2800" dirty="0"/>
              <a:t>will I hide my face any more from them: for I have poured out my spirit upon the house of Israel, saith the Master YHWH. (Ezekiel 39:27-29)</a:t>
            </a:r>
          </a:p>
        </p:txBody>
      </p:sp>
    </p:spTree>
    <p:extLst>
      <p:ext uri="{BB962C8B-B14F-4D97-AF65-F5344CB8AC3E}">
        <p14:creationId xmlns:p14="http://schemas.microsoft.com/office/powerpoint/2010/main" val="2939851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5C7A6-3C8D-4A2A-847E-0788BA32A695}"/>
              </a:ext>
            </a:extLst>
          </p:cNvPr>
          <p:cNvSpPr>
            <a:spLocks noGrp="1"/>
          </p:cNvSpPr>
          <p:nvPr>
            <p:ph type="title"/>
          </p:nvPr>
        </p:nvSpPr>
        <p:spPr/>
        <p:txBody>
          <a:bodyPr/>
          <a:lstStyle/>
          <a:p>
            <a:r>
              <a:rPr lang="en-US" dirty="0"/>
              <a:t>The Gog-Magog War – Ezekiel 39</a:t>
            </a:r>
          </a:p>
        </p:txBody>
      </p:sp>
      <p:sp>
        <p:nvSpPr>
          <p:cNvPr id="3" name="Content Placeholder 2">
            <a:extLst>
              <a:ext uri="{FF2B5EF4-FFF2-40B4-BE49-F238E27FC236}">
                <a16:creationId xmlns:a16="http://schemas.microsoft.com/office/drawing/2014/main" id="{E416C287-84CD-44F0-BFAF-69CE57C4F06E}"/>
              </a:ext>
            </a:extLst>
          </p:cNvPr>
          <p:cNvSpPr>
            <a:spLocks noGrp="1"/>
          </p:cNvSpPr>
          <p:nvPr>
            <p:ph idx="1"/>
          </p:nvPr>
        </p:nvSpPr>
        <p:spPr/>
        <p:txBody>
          <a:bodyPr>
            <a:normAutofit lnSpcReduction="10000"/>
          </a:bodyPr>
          <a:lstStyle/>
          <a:p>
            <a:r>
              <a:rPr lang="en-US" dirty="0"/>
              <a:t>We saw from Ezekiel 38 that the players in this war are:</a:t>
            </a:r>
          </a:p>
          <a:p>
            <a:pPr lvl="1"/>
            <a:r>
              <a:rPr lang="en-US" dirty="0"/>
              <a:t>The Revived Ottoman Empire (Turkey)</a:t>
            </a:r>
          </a:p>
          <a:p>
            <a:pPr lvl="1"/>
            <a:r>
              <a:rPr lang="en-US" dirty="0"/>
              <a:t>Persia (Iran)</a:t>
            </a:r>
          </a:p>
          <a:p>
            <a:pPr lvl="1"/>
            <a:r>
              <a:rPr lang="en-US" dirty="0"/>
              <a:t>The Renegade Members of the Tribe of Reuben (Scattered to the Nations)</a:t>
            </a:r>
          </a:p>
          <a:p>
            <a:pPr lvl="1"/>
            <a:r>
              <a:rPr lang="en-US" dirty="0"/>
              <a:t>The Tribes of North Africa</a:t>
            </a:r>
          </a:p>
          <a:p>
            <a:pPr lvl="1"/>
            <a:r>
              <a:rPr lang="en-US" dirty="0"/>
              <a:t>Various Balkan Countries (Bosnia, </a:t>
            </a:r>
            <a:r>
              <a:rPr lang="en-US" dirty="0" err="1"/>
              <a:t>Herzegovnia</a:t>
            </a:r>
            <a:r>
              <a:rPr lang="en-US" dirty="0"/>
              <a:t>, Kosovo)</a:t>
            </a:r>
          </a:p>
          <a:p>
            <a:r>
              <a:rPr lang="en-US" dirty="0"/>
              <a:t>What do they want?</a:t>
            </a:r>
          </a:p>
          <a:p>
            <a:pPr lvl="1"/>
            <a:r>
              <a:rPr lang="en-US" dirty="0"/>
              <a:t>The Gas Fields off the coast of Israel</a:t>
            </a:r>
          </a:p>
          <a:p>
            <a:pPr lvl="1"/>
            <a:r>
              <a:rPr lang="en-US" dirty="0"/>
              <a:t>Israel’s Defense Technologies</a:t>
            </a:r>
          </a:p>
        </p:txBody>
      </p:sp>
    </p:spTree>
    <p:extLst>
      <p:ext uri="{BB962C8B-B14F-4D97-AF65-F5344CB8AC3E}">
        <p14:creationId xmlns:p14="http://schemas.microsoft.com/office/powerpoint/2010/main" val="988396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5C7A6-3C8D-4A2A-847E-0788BA32A695}"/>
              </a:ext>
            </a:extLst>
          </p:cNvPr>
          <p:cNvSpPr>
            <a:spLocks noGrp="1"/>
          </p:cNvSpPr>
          <p:nvPr>
            <p:ph type="title"/>
          </p:nvPr>
        </p:nvSpPr>
        <p:spPr>
          <a:xfrm>
            <a:off x="609600" y="512064"/>
            <a:ext cx="10972800" cy="914400"/>
          </a:xfrm>
        </p:spPr>
        <p:txBody>
          <a:bodyPr anchor="t">
            <a:normAutofit/>
          </a:bodyPr>
          <a:lstStyle/>
          <a:p>
            <a:r>
              <a:rPr lang="en-US" sz="3600" dirty="0"/>
              <a:t>The Gog-Magog War – Ezekiel 39</a:t>
            </a:r>
          </a:p>
        </p:txBody>
      </p:sp>
      <p:sp>
        <p:nvSpPr>
          <p:cNvPr id="9" name="Content Placeholder 2">
            <a:extLst>
              <a:ext uri="{FF2B5EF4-FFF2-40B4-BE49-F238E27FC236}">
                <a16:creationId xmlns:a16="http://schemas.microsoft.com/office/drawing/2014/main" id="{D4295E57-CEF3-451F-8567-41D860376D3F}"/>
              </a:ext>
            </a:extLst>
          </p:cNvPr>
          <p:cNvSpPr>
            <a:spLocks noGrp="1"/>
          </p:cNvSpPr>
          <p:nvPr>
            <p:ph sz="half" idx="1"/>
          </p:nvPr>
        </p:nvSpPr>
        <p:spPr>
          <a:xfrm>
            <a:off x="619125" y="1304925"/>
            <a:ext cx="7149468" cy="5391149"/>
          </a:xfrm>
        </p:spPr>
        <p:txBody>
          <a:bodyPr>
            <a:normAutofit fontScale="92500"/>
          </a:bodyPr>
          <a:lstStyle/>
          <a:p>
            <a:pPr>
              <a:lnSpc>
                <a:spcPct val="90000"/>
              </a:lnSpc>
            </a:pPr>
            <a:r>
              <a:rPr lang="en-US" sz="2400" dirty="0"/>
              <a:t>There are three natural gas fields off the Israeli coast:</a:t>
            </a:r>
          </a:p>
          <a:p>
            <a:pPr lvl="1">
              <a:lnSpc>
                <a:spcPct val="90000"/>
              </a:lnSpc>
            </a:pPr>
            <a:r>
              <a:rPr lang="en-US" dirty="0"/>
              <a:t>Dalit</a:t>
            </a:r>
          </a:p>
          <a:p>
            <a:pPr lvl="1">
              <a:lnSpc>
                <a:spcPct val="90000"/>
              </a:lnSpc>
            </a:pPr>
            <a:r>
              <a:rPr lang="en-US" dirty="0"/>
              <a:t>Tamar</a:t>
            </a:r>
          </a:p>
          <a:p>
            <a:pPr lvl="1">
              <a:lnSpc>
                <a:spcPct val="90000"/>
              </a:lnSpc>
            </a:pPr>
            <a:r>
              <a:rPr lang="en-US" dirty="0" err="1"/>
              <a:t>Tetty’s</a:t>
            </a:r>
            <a:r>
              <a:rPr lang="en-US" dirty="0"/>
              <a:t> Sea Rig</a:t>
            </a:r>
          </a:p>
          <a:p>
            <a:pPr>
              <a:lnSpc>
                <a:spcPct val="90000"/>
              </a:lnSpc>
            </a:pPr>
            <a:r>
              <a:rPr lang="en-US" sz="2400" dirty="0"/>
              <a:t>Estimates of the value of these gas fields range at about one trillion dollars!</a:t>
            </a:r>
          </a:p>
          <a:p>
            <a:pPr>
              <a:lnSpc>
                <a:spcPct val="90000"/>
              </a:lnSpc>
            </a:pPr>
            <a:r>
              <a:rPr lang="en-US" sz="2400" dirty="0"/>
              <a:t>It should be noted that if they can take them over, the Seven Royal Families will be more than happy to exploit them, just like they have done in Iran, Kuwait, United Arab Emirates, Qatar, and Saudi Arabia.</a:t>
            </a:r>
          </a:p>
          <a:p>
            <a:pPr>
              <a:lnSpc>
                <a:spcPct val="90000"/>
              </a:lnSpc>
            </a:pPr>
            <a:r>
              <a:rPr lang="en-US" sz="2400" dirty="0"/>
              <a:t>Like usual, if the Arabs will do the dirty work, the royal families will be more than happy to exploit the situation. That’s why they pushed the vaccines in Israel, but NOT in any Islamic country!</a:t>
            </a:r>
          </a:p>
        </p:txBody>
      </p:sp>
      <p:pic>
        <p:nvPicPr>
          <p:cNvPr id="4" name="Content Placeholder 3">
            <a:extLst>
              <a:ext uri="{FF2B5EF4-FFF2-40B4-BE49-F238E27FC236}">
                <a16:creationId xmlns:a16="http://schemas.microsoft.com/office/drawing/2014/main" id="{590955C3-4F4E-491D-B336-7431C3E972D2}"/>
              </a:ext>
            </a:extLst>
          </p:cNvPr>
          <p:cNvPicPr>
            <a:picLocks noGrp="1" noChangeAspect="1"/>
          </p:cNvPicPr>
          <p:nvPr>
            <p:ph sz="half" idx="2"/>
          </p:nvPr>
        </p:nvPicPr>
        <p:blipFill>
          <a:blip r:embed="rId2"/>
          <a:stretch>
            <a:fillRect/>
          </a:stretch>
        </p:blipFill>
        <p:spPr>
          <a:xfrm>
            <a:off x="7768593" y="0"/>
            <a:ext cx="4423408" cy="6858000"/>
          </a:xfrm>
          <a:prstGeom prst="rect">
            <a:avLst/>
          </a:prstGeom>
          <a:noFill/>
        </p:spPr>
      </p:pic>
    </p:spTree>
    <p:extLst>
      <p:ext uri="{BB962C8B-B14F-4D97-AF65-F5344CB8AC3E}">
        <p14:creationId xmlns:p14="http://schemas.microsoft.com/office/powerpoint/2010/main" val="406652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5C7A6-3C8D-4A2A-847E-0788BA32A695}"/>
              </a:ext>
            </a:extLst>
          </p:cNvPr>
          <p:cNvSpPr>
            <a:spLocks noGrp="1"/>
          </p:cNvSpPr>
          <p:nvPr>
            <p:ph type="title"/>
          </p:nvPr>
        </p:nvSpPr>
        <p:spPr/>
        <p:txBody>
          <a:bodyPr/>
          <a:lstStyle/>
          <a:p>
            <a:r>
              <a:rPr lang="en-US" dirty="0"/>
              <a:t>The Gog-Magog War – Ezekiel 39</a:t>
            </a:r>
          </a:p>
        </p:txBody>
      </p:sp>
      <p:sp>
        <p:nvSpPr>
          <p:cNvPr id="3" name="Content Placeholder 2">
            <a:extLst>
              <a:ext uri="{FF2B5EF4-FFF2-40B4-BE49-F238E27FC236}">
                <a16:creationId xmlns:a16="http://schemas.microsoft.com/office/drawing/2014/main" id="{E416C287-84CD-44F0-BFAF-69CE57C4F06E}"/>
              </a:ext>
            </a:extLst>
          </p:cNvPr>
          <p:cNvSpPr>
            <a:spLocks noGrp="1"/>
          </p:cNvSpPr>
          <p:nvPr>
            <p:ph idx="1"/>
          </p:nvPr>
        </p:nvSpPr>
        <p:spPr/>
        <p:txBody>
          <a:bodyPr>
            <a:normAutofit fontScale="92500" lnSpcReduction="10000"/>
          </a:bodyPr>
          <a:lstStyle/>
          <a:p>
            <a:r>
              <a:rPr lang="en-US" dirty="0"/>
              <a:t>We saw from Ezekiel 38 that the players in this war are:</a:t>
            </a:r>
          </a:p>
          <a:p>
            <a:pPr lvl="1"/>
            <a:r>
              <a:rPr lang="en-US" dirty="0"/>
              <a:t>What the Arabs do not realize is that YHWH has a purpose with this battle.</a:t>
            </a:r>
          </a:p>
          <a:p>
            <a:pPr lvl="1"/>
            <a:r>
              <a:rPr lang="en-US" dirty="0"/>
              <a:t>He wants to make himself known to the Arab nations.</a:t>
            </a:r>
          </a:p>
          <a:p>
            <a:pPr lvl="1"/>
            <a:r>
              <a:rPr lang="en-US" dirty="0"/>
              <a:t>He wants them to give up worship of their “Moon” elohim and worship the Creator of the Universe.</a:t>
            </a:r>
          </a:p>
          <a:p>
            <a:pPr lvl="1"/>
            <a:r>
              <a:rPr lang="en-US" dirty="0"/>
              <a:t>He will draw them into this battle, they will not go willingly.</a:t>
            </a:r>
          </a:p>
          <a:p>
            <a:pPr lvl="1"/>
            <a:r>
              <a:rPr lang="en-US" dirty="0"/>
              <a:t>This war is different from the Revelation 20 battle, which is Post-Millennium. There, the devil (driven by Ancient Evil) will incite Gog-Magog to convince the rest of the world to go against Israel. It will be at this time when the devil and all evil will be cast into the Lake of Fire for all of eternity.</a:t>
            </a:r>
          </a:p>
        </p:txBody>
      </p:sp>
    </p:spTree>
    <p:extLst>
      <p:ext uri="{BB962C8B-B14F-4D97-AF65-F5344CB8AC3E}">
        <p14:creationId xmlns:p14="http://schemas.microsoft.com/office/powerpoint/2010/main" val="22474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5C7A6-3C8D-4A2A-847E-0788BA32A695}"/>
              </a:ext>
            </a:extLst>
          </p:cNvPr>
          <p:cNvSpPr>
            <a:spLocks noGrp="1"/>
          </p:cNvSpPr>
          <p:nvPr>
            <p:ph type="title"/>
          </p:nvPr>
        </p:nvSpPr>
        <p:spPr/>
        <p:txBody>
          <a:bodyPr/>
          <a:lstStyle/>
          <a:p>
            <a:r>
              <a:rPr lang="en-US" dirty="0"/>
              <a:t>The Gog-Magog War – Ezekiel 39</a:t>
            </a:r>
          </a:p>
        </p:txBody>
      </p:sp>
      <p:sp>
        <p:nvSpPr>
          <p:cNvPr id="3" name="Content Placeholder 2">
            <a:extLst>
              <a:ext uri="{FF2B5EF4-FFF2-40B4-BE49-F238E27FC236}">
                <a16:creationId xmlns:a16="http://schemas.microsoft.com/office/drawing/2014/main" id="{E416C287-84CD-44F0-BFAF-69CE57C4F06E}"/>
              </a:ext>
            </a:extLst>
          </p:cNvPr>
          <p:cNvSpPr>
            <a:spLocks noGrp="1"/>
          </p:cNvSpPr>
          <p:nvPr>
            <p:ph idx="1"/>
          </p:nvPr>
        </p:nvSpPr>
        <p:spPr/>
        <p:txBody>
          <a:bodyPr>
            <a:normAutofit fontScale="92500" lnSpcReduction="10000"/>
          </a:bodyPr>
          <a:lstStyle/>
          <a:p>
            <a:r>
              <a:rPr lang="en-US" dirty="0"/>
              <a:t>We saw from Ezekiel 38 that the players in this war are:</a:t>
            </a:r>
          </a:p>
          <a:p>
            <a:pPr lvl="1"/>
            <a:r>
              <a:rPr lang="en-US" dirty="0"/>
              <a:t>What the Arabs do not realize is that YHWH has a purpose with this battle.</a:t>
            </a:r>
          </a:p>
          <a:p>
            <a:pPr lvl="1"/>
            <a:r>
              <a:rPr lang="en-US" dirty="0"/>
              <a:t>He wants to make himself known to the Arab nations.</a:t>
            </a:r>
          </a:p>
          <a:p>
            <a:pPr lvl="1"/>
            <a:r>
              <a:rPr lang="en-US" dirty="0"/>
              <a:t>He wants them to give up worship of their “Moon” elohim and worship the Creator of the Universe.</a:t>
            </a:r>
          </a:p>
          <a:p>
            <a:pPr lvl="1"/>
            <a:r>
              <a:rPr lang="en-US" dirty="0"/>
              <a:t>He will draw them into this battle, they will not go willingly.</a:t>
            </a:r>
          </a:p>
          <a:p>
            <a:pPr lvl="1"/>
            <a:r>
              <a:rPr lang="en-US" dirty="0"/>
              <a:t>This war is different from the Revelation 20 battle, which is Post-Millennium. There, the devil (driven by Ancient Evil) in incite Gog-Magog to convince the rest of the world to go against Israel. It will be at this time when the devil and all evil will be cast into the Lake of Fire for all of eternity.</a:t>
            </a:r>
          </a:p>
        </p:txBody>
      </p:sp>
    </p:spTree>
    <p:extLst>
      <p:ext uri="{BB962C8B-B14F-4D97-AF65-F5344CB8AC3E}">
        <p14:creationId xmlns:p14="http://schemas.microsoft.com/office/powerpoint/2010/main" val="40048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B9DE-A6A1-493E-8F5B-D4CE9DD433E6}"/>
              </a:ext>
            </a:extLst>
          </p:cNvPr>
          <p:cNvSpPr>
            <a:spLocks noGrp="1"/>
          </p:cNvSpPr>
          <p:nvPr>
            <p:ph type="title"/>
          </p:nvPr>
        </p:nvSpPr>
        <p:spPr/>
        <p:txBody>
          <a:bodyPr/>
          <a:lstStyle/>
          <a:p>
            <a:r>
              <a:rPr lang="en-US" b="1" dirty="0"/>
              <a:t>The Gog-Magog War</a:t>
            </a:r>
          </a:p>
        </p:txBody>
      </p:sp>
      <p:sp>
        <p:nvSpPr>
          <p:cNvPr id="3" name="Content Placeholder 2">
            <a:extLst>
              <a:ext uri="{FF2B5EF4-FFF2-40B4-BE49-F238E27FC236}">
                <a16:creationId xmlns:a16="http://schemas.microsoft.com/office/drawing/2014/main" id="{7A6DFA4A-1D19-4274-A408-B0F5E8F815AB}"/>
              </a:ext>
            </a:extLst>
          </p:cNvPr>
          <p:cNvSpPr>
            <a:spLocks noGrp="1"/>
          </p:cNvSpPr>
          <p:nvPr>
            <p:ph idx="1"/>
          </p:nvPr>
        </p:nvSpPr>
        <p:spPr/>
        <p:txBody>
          <a:bodyPr>
            <a:normAutofit/>
          </a:bodyPr>
          <a:lstStyle/>
          <a:p>
            <a:r>
              <a:rPr lang="en-US" sz="3200" b="1" dirty="0"/>
              <a:t>Ezekiel 39</a:t>
            </a:r>
          </a:p>
          <a:p>
            <a:pPr lvl="1"/>
            <a:r>
              <a:rPr lang="en-US" sz="2400" dirty="0"/>
              <a:t>Therefore, thou son of man, prophesy against Gog, and say, Thus saith the Master YHWH; Behold, I am against thee, O Gog, the chief prince of </a:t>
            </a:r>
            <a:r>
              <a:rPr lang="en-US" sz="2400" u="sng" dirty="0" err="1"/>
              <a:t>Meshech</a:t>
            </a:r>
            <a:r>
              <a:rPr lang="en-US" sz="2400" dirty="0"/>
              <a:t> and </a:t>
            </a:r>
            <a:r>
              <a:rPr lang="en-US" sz="2400" u="sng" dirty="0"/>
              <a:t>Tubal</a:t>
            </a:r>
            <a:r>
              <a:rPr lang="en-US" sz="2400" dirty="0"/>
              <a:t>: </a:t>
            </a:r>
          </a:p>
          <a:p>
            <a:pPr lvl="1"/>
            <a:r>
              <a:rPr lang="en-US" sz="2400" dirty="0"/>
              <a:t>And I will turn thee back, and leave but the sixth part of thee, and will cause thee to come up from the north parts, and will bring thee upon the mountains of Israel: </a:t>
            </a:r>
          </a:p>
          <a:p>
            <a:pPr lvl="1"/>
            <a:r>
              <a:rPr lang="en-US" sz="2400" dirty="0"/>
              <a:t>And I will smite thy bow out of thy left hand, and will cause thine arrows to fall out of thy right hand. (Ezekiel 39:1-3)</a:t>
            </a:r>
          </a:p>
        </p:txBody>
      </p:sp>
    </p:spTree>
    <p:extLst>
      <p:ext uri="{BB962C8B-B14F-4D97-AF65-F5344CB8AC3E}">
        <p14:creationId xmlns:p14="http://schemas.microsoft.com/office/powerpoint/2010/main" val="2845582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B9DE-A6A1-493E-8F5B-D4CE9DD433E6}"/>
              </a:ext>
            </a:extLst>
          </p:cNvPr>
          <p:cNvSpPr>
            <a:spLocks noGrp="1"/>
          </p:cNvSpPr>
          <p:nvPr>
            <p:ph type="title"/>
          </p:nvPr>
        </p:nvSpPr>
        <p:spPr/>
        <p:txBody>
          <a:bodyPr/>
          <a:lstStyle/>
          <a:p>
            <a:r>
              <a:rPr lang="en-US" b="1" dirty="0"/>
              <a:t>The Gog-Magog War</a:t>
            </a:r>
          </a:p>
        </p:txBody>
      </p:sp>
      <p:sp>
        <p:nvSpPr>
          <p:cNvPr id="3" name="Content Placeholder 2">
            <a:extLst>
              <a:ext uri="{FF2B5EF4-FFF2-40B4-BE49-F238E27FC236}">
                <a16:creationId xmlns:a16="http://schemas.microsoft.com/office/drawing/2014/main" id="{7A6DFA4A-1D19-4274-A408-B0F5E8F815AB}"/>
              </a:ext>
            </a:extLst>
          </p:cNvPr>
          <p:cNvSpPr>
            <a:spLocks noGrp="1"/>
          </p:cNvSpPr>
          <p:nvPr>
            <p:ph idx="1"/>
          </p:nvPr>
        </p:nvSpPr>
        <p:spPr>
          <a:xfrm>
            <a:off x="1066800" y="1659118"/>
            <a:ext cx="10396194" cy="4293626"/>
          </a:xfrm>
        </p:spPr>
        <p:txBody>
          <a:bodyPr>
            <a:normAutofit/>
          </a:bodyPr>
          <a:lstStyle/>
          <a:p>
            <a:r>
              <a:rPr lang="en-US" sz="3200" b="1" dirty="0"/>
              <a:t>Gog</a:t>
            </a:r>
          </a:p>
          <a:p>
            <a:pPr lvl="1"/>
            <a:r>
              <a:rPr lang="en-US" sz="3000" dirty="0"/>
              <a:t>Hebrew </a:t>
            </a:r>
            <a:r>
              <a:rPr lang="he-IL" sz="2400" b="1" i="0" u="none" strike="noStrike" spc="20" dirty="0">
                <a:latin typeface="Ezra SIL" panose="02000400000000000000" pitchFamily="2" charset="-79"/>
                <a:cs typeface="Ezra SIL" panose="02000400000000000000" pitchFamily="2" charset="-79"/>
              </a:rPr>
              <a:t>גּוג</a:t>
            </a:r>
            <a:r>
              <a:rPr lang="en-US" sz="2400" b="1" i="0" u="none" strike="noStrike" baseline="0" dirty="0">
                <a:latin typeface="Ezra SIL" panose="02000400000000000000" pitchFamily="2" charset="-79"/>
                <a:cs typeface="Ezra SIL" panose="02000400000000000000" pitchFamily="2" charset="-79"/>
              </a:rPr>
              <a:t> </a:t>
            </a:r>
            <a:r>
              <a:rPr lang="en-US" sz="2400" i="0" u="none" strike="noStrike" baseline="0" dirty="0">
                <a:cs typeface="Ezra SIL" panose="02000400000000000000" pitchFamily="2" charset="-79"/>
              </a:rPr>
              <a:t>(Strong’s #1463) “mountain”</a:t>
            </a:r>
          </a:p>
          <a:p>
            <a:pPr lvl="2"/>
            <a:r>
              <a:rPr lang="en-US" sz="2400" dirty="0">
                <a:cs typeface="Ezra SIL" panose="02000400000000000000" pitchFamily="2" charset="-79"/>
              </a:rPr>
              <a:t>The sons, I say, of </a:t>
            </a:r>
            <a:r>
              <a:rPr lang="en-US" sz="2400" u="sng" dirty="0">
                <a:cs typeface="Ezra SIL" panose="02000400000000000000" pitchFamily="2" charset="-79"/>
              </a:rPr>
              <a:t>Reuben</a:t>
            </a:r>
            <a:r>
              <a:rPr lang="en-US" sz="2400" dirty="0">
                <a:cs typeface="Ezra SIL" panose="02000400000000000000" pitchFamily="2" charset="-79"/>
              </a:rPr>
              <a:t> the firstborn of Israel were, </a:t>
            </a:r>
            <a:r>
              <a:rPr lang="en-US" sz="2400" dirty="0" err="1">
                <a:cs typeface="Ezra SIL" panose="02000400000000000000" pitchFamily="2" charset="-79"/>
              </a:rPr>
              <a:t>Hannoch</a:t>
            </a:r>
            <a:r>
              <a:rPr lang="en-US" sz="2400" dirty="0">
                <a:cs typeface="Ezra SIL" panose="02000400000000000000" pitchFamily="2" charset="-79"/>
              </a:rPr>
              <a:t>, and </a:t>
            </a:r>
            <a:r>
              <a:rPr lang="en-US" sz="2400" dirty="0" err="1">
                <a:cs typeface="Ezra SIL" panose="02000400000000000000" pitchFamily="2" charset="-79"/>
              </a:rPr>
              <a:t>Pallu</a:t>
            </a:r>
            <a:r>
              <a:rPr lang="en-US" sz="2400" dirty="0">
                <a:cs typeface="Ezra SIL" panose="02000400000000000000" pitchFamily="2" charset="-79"/>
              </a:rPr>
              <a:t>, </a:t>
            </a:r>
            <a:r>
              <a:rPr lang="en-US" sz="2400" dirty="0" err="1">
                <a:cs typeface="Ezra SIL" panose="02000400000000000000" pitchFamily="2" charset="-79"/>
              </a:rPr>
              <a:t>Hezron</a:t>
            </a:r>
            <a:r>
              <a:rPr lang="en-US" sz="2400" dirty="0">
                <a:cs typeface="Ezra SIL" panose="02000400000000000000" pitchFamily="2" charset="-79"/>
              </a:rPr>
              <a:t>, and Carmi. </a:t>
            </a:r>
          </a:p>
          <a:p>
            <a:pPr lvl="2"/>
            <a:r>
              <a:rPr lang="en-US" sz="2400" dirty="0">
                <a:cs typeface="Ezra SIL" panose="02000400000000000000" pitchFamily="2" charset="-79"/>
              </a:rPr>
              <a:t>The sons of Joel; Shemaiah his son, </a:t>
            </a:r>
            <a:r>
              <a:rPr lang="en-US" sz="2400" u="sng" dirty="0">
                <a:cs typeface="Ezra SIL" panose="02000400000000000000" pitchFamily="2" charset="-79"/>
              </a:rPr>
              <a:t>Gog</a:t>
            </a:r>
            <a:r>
              <a:rPr lang="en-US" sz="2400" dirty="0">
                <a:cs typeface="Ezra SIL" panose="02000400000000000000" pitchFamily="2" charset="-79"/>
              </a:rPr>
              <a:t> his son, Shimei his son, Micah his son, </a:t>
            </a:r>
            <a:r>
              <a:rPr lang="en-US" sz="2400" dirty="0" err="1">
                <a:cs typeface="Ezra SIL" panose="02000400000000000000" pitchFamily="2" charset="-79"/>
              </a:rPr>
              <a:t>Reaia</a:t>
            </a:r>
            <a:r>
              <a:rPr lang="en-US" sz="2400" dirty="0">
                <a:cs typeface="Ezra SIL" panose="02000400000000000000" pitchFamily="2" charset="-79"/>
              </a:rPr>
              <a:t> his son, Baal his son, </a:t>
            </a:r>
          </a:p>
          <a:p>
            <a:pPr lvl="2"/>
            <a:r>
              <a:rPr lang="en-US" sz="2400" dirty="0" err="1">
                <a:cs typeface="Ezra SIL" panose="02000400000000000000" pitchFamily="2" charset="-79"/>
              </a:rPr>
              <a:t>Beerah</a:t>
            </a:r>
            <a:r>
              <a:rPr lang="en-US" sz="2400" dirty="0">
                <a:cs typeface="Ezra SIL" panose="02000400000000000000" pitchFamily="2" charset="-79"/>
              </a:rPr>
              <a:t> his son, whom </a:t>
            </a:r>
            <a:r>
              <a:rPr lang="en-US" sz="2400" dirty="0" err="1">
                <a:cs typeface="Ezra SIL" panose="02000400000000000000" pitchFamily="2" charset="-79"/>
              </a:rPr>
              <a:t>Tilgath-pilneser</a:t>
            </a:r>
            <a:r>
              <a:rPr lang="en-US" sz="2400" dirty="0">
                <a:cs typeface="Ezra SIL" panose="02000400000000000000" pitchFamily="2" charset="-79"/>
              </a:rPr>
              <a:t> king of Assyria carried away captive: he was prince of the </a:t>
            </a:r>
            <a:r>
              <a:rPr lang="en-US" sz="2400" dirty="0" err="1">
                <a:cs typeface="Ezra SIL" panose="02000400000000000000" pitchFamily="2" charset="-79"/>
              </a:rPr>
              <a:t>Reubenites</a:t>
            </a:r>
            <a:r>
              <a:rPr lang="en-US" sz="2400" dirty="0">
                <a:cs typeface="Ezra SIL" panose="02000400000000000000" pitchFamily="2" charset="-79"/>
              </a:rPr>
              <a:t>. (I Chronicles 5:3-6)</a:t>
            </a:r>
          </a:p>
        </p:txBody>
      </p:sp>
    </p:spTree>
    <p:extLst>
      <p:ext uri="{BB962C8B-B14F-4D97-AF65-F5344CB8AC3E}">
        <p14:creationId xmlns:p14="http://schemas.microsoft.com/office/powerpoint/2010/main" val="1225251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Nightfall design templat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Nightfall design slides.potx" id="{1F21CAEF-9FBE-490C-A0F8-816FBEE90D46}" vid="{85D2A922-5EE5-4375-8B4A-B39999B15898}"/>
    </a:ext>
  </a:extLst>
</a:theme>
</file>

<file path=ppt/theme/theme2.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3.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Nightfall design slides</Template>
  <TotalTime>489</TotalTime>
  <Words>2948</Words>
  <Application>Microsoft Office PowerPoint</Application>
  <PresentationFormat>Widescreen</PresentationFormat>
  <Paragraphs>157</Paragraphs>
  <Slides>30</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30</vt:i4>
      </vt:variant>
    </vt:vector>
  </HeadingPairs>
  <TitlesOfParts>
    <vt:vector size="40" baseType="lpstr">
      <vt:lpstr>Arial</vt:lpstr>
      <vt:lpstr>Avenir Next LT Pro</vt:lpstr>
      <vt:lpstr>Avenir Next LT Pro Light</vt:lpstr>
      <vt:lpstr>Ezra SIL</vt:lpstr>
      <vt:lpstr>Garamond</vt:lpstr>
      <vt:lpstr>Wingdings</vt:lpstr>
      <vt:lpstr>Wingdings 2</vt:lpstr>
      <vt:lpstr>Wingdings 3</vt:lpstr>
      <vt:lpstr>Nightfall design template</vt:lpstr>
      <vt:lpstr>SavonVTI</vt:lpstr>
      <vt:lpstr>The Gog-Magog War – Ezekiel 39</vt:lpstr>
      <vt:lpstr>PowerPoint Presentation</vt:lpstr>
      <vt:lpstr>PowerPoint Presentation</vt:lpstr>
      <vt:lpstr>The Gog-Magog War – Ezekiel 39</vt:lpstr>
      <vt:lpstr>The Gog-Magog War – Ezekiel 39</vt:lpstr>
      <vt:lpstr>The Gog-Magog War – Ezekiel 39</vt:lpstr>
      <vt:lpstr>The Gog-Magog War – Ezekiel 39</vt:lpstr>
      <vt:lpstr>The Gog-Magog War</vt:lpstr>
      <vt:lpstr>The Gog-Magog War</vt:lpstr>
      <vt:lpstr>The Gog-Magog War</vt:lpstr>
      <vt:lpstr>The Gog-Magog War</vt:lpstr>
      <vt:lpstr>The Gog-Magog War</vt:lpstr>
      <vt:lpstr>The Gog-Magog War</vt:lpstr>
      <vt:lpstr>The Gog-Magog War</vt:lpstr>
      <vt:lpstr>The Gog-Magog War</vt:lpstr>
      <vt:lpstr>The Gog-Magog War</vt:lpstr>
      <vt:lpstr>The Gog-Magog War</vt:lpstr>
      <vt:lpstr>The Gog-Magog War</vt:lpstr>
      <vt:lpstr>The Gog-Magog War</vt:lpstr>
      <vt:lpstr>The Gog-Magog War</vt:lpstr>
      <vt:lpstr>The Gog-Magog War</vt:lpstr>
      <vt:lpstr>The Gog-Magog War</vt:lpstr>
      <vt:lpstr>The Gog-Magog War</vt:lpstr>
      <vt:lpstr>The Gog-Magog War</vt:lpstr>
      <vt:lpstr>The Gog-Magog War</vt:lpstr>
      <vt:lpstr>The Gog-Magog War</vt:lpstr>
      <vt:lpstr>The Gog-Magog War</vt:lpstr>
      <vt:lpstr>The Gog-Magog War</vt:lpstr>
      <vt:lpstr>The Gog-Magog War</vt:lpstr>
      <vt:lpstr>The Gog-Magog War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Gog-Magog War –Ezekiel 39</dc:title>
  <dc:creator>Tom Mack</dc:creator>
  <cp:lastModifiedBy>Tom Mack</cp:lastModifiedBy>
  <cp:revision>4</cp:revision>
  <dcterms:created xsi:type="dcterms:W3CDTF">2022-01-10T18:28:47Z</dcterms:created>
  <dcterms:modified xsi:type="dcterms:W3CDTF">2022-02-01T02:03:44Z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74064800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